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69" r:id="rId3"/>
  </p:sldMasterIdLst>
  <p:notesMasterIdLst>
    <p:notesMasterId r:id="rId28"/>
  </p:notesMasterIdLst>
  <p:handoutMasterIdLst>
    <p:handoutMasterId r:id="rId29"/>
  </p:handoutMasterIdLst>
  <p:sldIdLst>
    <p:sldId id="257" r:id="rId4"/>
    <p:sldId id="846" r:id="rId5"/>
    <p:sldId id="879" r:id="rId6"/>
    <p:sldId id="867" r:id="rId7"/>
    <p:sldId id="868" r:id="rId8"/>
    <p:sldId id="866" r:id="rId9"/>
    <p:sldId id="870" r:id="rId10"/>
    <p:sldId id="871" r:id="rId11"/>
    <p:sldId id="872" r:id="rId12"/>
    <p:sldId id="873" r:id="rId13"/>
    <p:sldId id="874" r:id="rId14"/>
    <p:sldId id="880" r:id="rId15"/>
    <p:sldId id="860" r:id="rId16"/>
    <p:sldId id="869" r:id="rId17"/>
    <p:sldId id="861" r:id="rId18"/>
    <p:sldId id="862" r:id="rId19"/>
    <p:sldId id="863" r:id="rId20"/>
    <p:sldId id="864" r:id="rId21"/>
    <p:sldId id="865" r:id="rId22"/>
    <p:sldId id="875" r:id="rId23"/>
    <p:sldId id="876" r:id="rId24"/>
    <p:sldId id="877" r:id="rId25"/>
    <p:sldId id="878" r:id="rId26"/>
    <p:sldId id="471" r:id="rId27"/>
  </p:sldIdLst>
  <p:sldSz cx="20104100" cy="1130935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29B4AC"/>
    <a:srgbClr val="FFDA15"/>
    <a:srgbClr val="0066FF"/>
    <a:srgbClr val="6298B1"/>
    <a:srgbClr val="72A2BA"/>
    <a:srgbClr val="3A76A3"/>
    <a:srgbClr val="0078D2"/>
    <a:srgbClr val="845554"/>
    <a:srgbClr val="006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1C7F0-70A1-493A-A404-A44A93C6F257}" v="2" dt="2021-07-10T17:46:12.07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081" autoAdjust="0"/>
  </p:normalViewPr>
  <p:slideViewPr>
    <p:cSldViewPr>
      <p:cViewPr varScale="1">
        <p:scale>
          <a:sx n="64" d="100"/>
          <a:sy n="64" d="100"/>
        </p:scale>
        <p:origin x="666" y="1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1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avo Bentes David" userId="136db047-0ab8-466a-99af-e799fa5b861e" providerId="ADAL" clId="{33E1C7F0-70A1-493A-A404-A44A93C6F257}"/>
    <pc:docChg chg="modSld">
      <pc:chgData name="Olavo Bentes David" userId="136db047-0ab8-466a-99af-e799fa5b861e" providerId="ADAL" clId="{33E1C7F0-70A1-493A-A404-A44A93C6F257}" dt="2021-07-13T18:01:52.798" v="75" actId="20577"/>
      <pc:docMkLst>
        <pc:docMk/>
      </pc:docMkLst>
      <pc:sldChg chg="modSp mod">
        <pc:chgData name="Olavo Bentes David" userId="136db047-0ab8-466a-99af-e799fa5b861e" providerId="ADAL" clId="{33E1C7F0-70A1-493A-A404-A44A93C6F257}" dt="2021-07-13T18:01:52.798" v="75" actId="20577"/>
        <pc:sldMkLst>
          <pc:docMk/>
          <pc:sldMk cId="0" sldId="257"/>
        </pc:sldMkLst>
        <pc:spChg chg="mod">
          <ac:chgData name="Olavo Bentes David" userId="136db047-0ab8-466a-99af-e799fa5b861e" providerId="ADAL" clId="{33E1C7F0-70A1-493A-A404-A44A93C6F257}" dt="2021-07-13T18:01:52.798" v="75" actId="20577"/>
          <ac:spMkLst>
            <pc:docMk/>
            <pc:sldMk cId="0" sldId="257"/>
            <ac:spMk id="34" creationId="{B3FF6177-30BE-4314-836C-2F293E9809F4}"/>
          </ac:spMkLst>
        </pc:spChg>
      </pc:sldChg>
      <pc:sldChg chg="addSp modSp mod">
        <pc:chgData name="Olavo Bentes David" userId="136db047-0ab8-466a-99af-e799fa5b861e" providerId="ADAL" clId="{33E1C7F0-70A1-493A-A404-A44A93C6F257}" dt="2021-07-10T17:46:14.581" v="2" actId="1076"/>
        <pc:sldMkLst>
          <pc:docMk/>
          <pc:sldMk cId="742780142" sldId="471"/>
        </pc:sldMkLst>
        <pc:spChg chg="add mod">
          <ac:chgData name="Olavo Bentes David" userId="136db047-0ab8-466a-99af-e799fa5b861e" providerId="ADAL" clId="{33E1C7F0-70A1-493A-A404-A44A93C6F257}" dt="2021-07-10T17:46:12.071" v="1" actId="571"/>
          <ac:spMkLst>
            <pc:docMk/>
            <pc:sldMk cId="742780142" sldId="471"/>
            <ac:spMk id="9" creationId="{F4589059-E3A4-43D6-BCAD-3D27C39DCAEA}"/>
          </ac:spMkLst>
        </pc:spChg>
        <pc:picChg chg="add mod">
          <ac:chgData name="Olavo Bentes David" userId="136db047-0ab8-466a-99af-e799fa5b861e" providerId="ADAL" clId="{33E1C7F0-70A1-493A-A404-A44A93C6F257}" dt="2021-07-10T17:46:12.071" v="1" actId="571"/>
          <ac:picMkLst>
            <pc:docMk/>
            <pc:sldMk cId="742780142" sldId="471"/>
            <ac:picMk id="8" creationId="{B61BD46E-D158-4CEC-B8CF-C9AE818A5393}"/>
          </ac:picMkLst>
        </pc:picChg>
        <pc:picChg chg="mod">
          <ac:chgData name="Olavo Bentes David" userId="136db047-0ab8-466a-99af-e799fa5b861e" providerId="ADAL" clId="{33E1C7F0-70A1-493A-A404-A44A93C6F257}" dt="2021-07-10T17:46:14.581" v="2" actId="1076"/>
          <ac:picMkLst>
            <pc:docMk/>
            <pc:sldMk cId="742780142" sldId="471"/>
            <ac:picMk id="31" creationId="{77859EC2-4B09-4DC2-BBE1-7622E9E9D12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59B43-FFC7-437B-8E66-8195D5700C49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FDCA5-ECA4-4640-AF75-61F9ABA2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4495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263" y="1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CC9A8A20-3295-4A8D-98FE-9178DB1FA239}" type="datetimeFigureOut">
              <a:rPr lang="pt-BR" smtClean="0"/>
              <a:t>14/03/2022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554" y="4776604"/>
            <a:ext cx="5438569" cy="3909902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192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263" y="9429192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BC41E5B3-7BA8-4D9C-8E84-522CB2F809A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17359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8126CD-A11B-4DB6-B1F7-233413E5DB22}" type="slidenum">
              <a:rPr lang="pt-BR" altLang="pt-BR" sz="1200"/>
              <a:pPr/>
              <a:t>13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72169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22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k object 18"/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2140"/>
              </a:lnSpc>
            </a:pPr>
            <a:r>
              <a:rPr b="1" spc="-15" dirty="0">
                <a:latin typeface="Calibri"/>
                <a:cs typeface="Calibri"/>
              </a:rPr>
              <a:t>LOREM </a:t>
            </a:r>
            <a:r>
              <a:rPr b="1" spc="-10" dirty="0">
                <a:latin typeface="Calibri"/>
                <a:cs typeface="Calibri"/>
              </a:rPr>
              <a:t>IPSUM </a:t>
            </a:r>
            <a:r>
              <a:rPr spc="-10" dirty="0"/>
              <a:t>SIT AMET</a:t>
            </a:r>
            <a:r>
              <a:rPr spc="-355" dirty="0"/>
              <a:t> </a:t>
            </a:r>
            <a:r>
              <a:rPr spc="-15" dirty="0"/>
              <a:t>CONSECTETUR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89049" y="2765533"/>
            <a:ext cx="12573001" cy="662294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400"/>
              </a:spcBef>
              <a:defRPr lang="pt-BR" sz="2800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49" y="1369334"/>
            <a:ext cx="12595577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1</a:t>
            </a:r>
            <a:r>
              <a:rPr lang="en-US" sz="2800" b="1" baseline="30000" dirty="0">
                <a:solidFill>
                  <a:schemeClr val="bg1"/>
                </a:solidFill>
              </a:rPr>
              <a:t>st</a:t>
            </a:r>
            <a:r>
              <a:rPr lang="en-US" sz="2800" b="1" dirty="0">
                <a:solidFill>
                  <a:schemeClr val="bg1"/>
                </a:solidFill>
              </a:rPr>
              <a:t> SPE FPSOs FORUM</a:t>
            </a:r>
          </a:p>
        </p:txBody>
      </p:sp>
    </p:spTree>
    <p:extLst>
      <p:ext uri="{BB962C8B-B14F-4D97-AF65-F5344CB8AC3E}">
        <p14:creationId xmlns:p14="http://schemas.microsoft.com/office/powerpoint/2010/main" val="3628088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F948BB1D-364D-41E0-9B7C-0DF3F2F03B83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252411" y="10803311"/>
            <a:ext cx="4379595" cy="33086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D6AB83F8-F0AB-4CCA-9934-F81996C54E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48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8434" y="2768227"/>
            <a:ext cx="13127231" cy="380104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88434" y="2768227"/>
            <a:ext cx="13127231" cy="490903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F948BB1D-364D-41E0-9B7C-0DF3F2F03B83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252411" y="10803311"/>
            <a:ext cx="4379595" cy="3308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D6AB83F8-F0AB-4CCA-9934-F81996C54E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93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72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8434" y="2768227"/>
            <a:ext cx="13127231" cy="3366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8434" y="2768227"/>
            <a:ext cx="13127231" cy="3366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52411" y="10803311"/>
            <a:ext cx="4379595" cy="297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2140"/>
              </a:lnSpc>
            </a:pPr>
            <a:r>
              <a:rPr b="1" spc="-15" dirty="0">
                <a:latin typeface="Calibri"/>
                <a:cs typeface="Calibri"/>
              </a:rPr>
              <a:t>LOREM </a:t>
            </a:r>
            <a:r>
              <a:rPr b="1" spc="-10" dirty="0">
                <a:latin typeface="Calibri"/>
                <a:cs typeface="Calibri"/>
              </a:rPr>
              <a:t>IPSUM </a:t>
            </a:r>
            <a:r>
              <a:rPr spc="-10" dirty="0"/>
              <a:t>SIT AMET</a:t>
            </a:r>
            <a:r>
              <a:rPr spc="-355" dirty="0"/>
              <a:t> </a:t>
            </a:r>
            <a:r>
              <a:rPr spc="-15" dirty="0"/>
              <a:t>C</a:t>
            </a:r>
            <a:r>
              <a:rPr lang="pt-BR" spc="-15" dirty="0"/>
              <a:t>O</a:t>
            </a:r>
            <a:r>
              <a:rPr spc="-15" dirty="0"/>
              <a:t>NSECTETUR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1" r:id="rId6"/>
    <p:sldLayoutId id="2147483672" r:id="rId7"/>
    <p:sldLayoutId id="2147483673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4234" y="2071533"/>
            <a:ext cx="8265729" cy="25504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58" dirty="0">
                <a:solidFill>
                  <a:srgbClr val="FFFFFF"/>
                </a:solidFill>
              </a:rPr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4234" y="4999072"/>
            <a:ext cx="8265729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87"/>
              <a:t>CLIQUE PARA ADICIONAR </a:t>
            </a:r>
            <a:br>
              <a:rPr lang="pt-BR" sz="3587"/>
            </a:br>
            <a:r>
              <a:rPr lang="pt-BR" sz="3587"/>
              <a:t>O AUTOR / LOCAL E DATA</a:t>
            </a:r>
            <a:endParaRPr lang="pt-BR" sz="3587" dirty="0"/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036" y="1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6"/>
            <a:ext cx="2642670" cy="18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7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895697" rtl="0" eaLnBrk="1" latinLnBrk="0" hangingPunct="1">
        <a:spcBef>
          <a:spcPct val="0"/>
        </a:spcBef>
        <a:buNone/>
        <a:defRPr sz="86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773" indent="-671773" algn="l" defTabSz="895697" rtl="0" eaLnBrk="1" latinLnBrk="0" hangingPunct="1">
        <a:spcBef>
          <a:spcPct val="20000"/>
        </a:spcBef>
        <a:buFont typeface="Arial"/>
        <a:buChar char="•"/>
        <a:defRPr sz="6308" kern="1200">
          <a:solidFill>
            <a:schemeClr val="tx1"/>
          </a:solidFill>
          <a:latin typeface="+mn-lt"/>
          <a:ea typeface="+mn-ea"/>
          <a:cs typeface="+mn-cs"/>
        </a:defRPr>
      </a:lvl1pPr>
      <a:lvl2pPr marL="1455507" indent="-559810" algn="l" defTabSz="895697" rtl="0" eaLnBrk="1" latinLnBrk="0" hangingPunct="1">
        <a:spcBef>
          <a:spcPct val="20000"/>
        </a:spcBef>
        <a:buFont typeface="Arial"/>
        <a:buChar char="–"/>
        <a:defRPr sz="5442" kern="1200">
          <a:solidFill>
            <a:schemeClr val="tx1"/>
          </a:solidFill>
          <a:latin typeface="+mn-lt"/>
          <a:ea typeface="+mn-ea"/>
          <a:cs typeface="+mn-cs"/>
        </a:defRPr>
      </a:lvl2pPr>
      <a:lvl3pPr marL="2239241" indent="-447848" algn="l" defTabSz="895697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4938" indent="-447848" algn="l" defTabSz="895697" rtl="0" eaLnBrk="1" latinLnBrk="0" hangingPunct="1">
        <a:spcBef>
          <a:spcPct val="20000"/>
        </a:spcBef>
        <a:buFont typeface="Arial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4pPr>
      <a:lvl5pPr marL="4030635" indent="-447848" algn="l" defTabSz="895697" rtl="0" eaLnBrk="1" latinLnBrk="0" hangingPunct="1">
        <a:spcBef>
          <a:spcPct val="20000"/>
        </a:spcBef>
        <a:buFont typeface="Arial"/>
        <a:buChar char="»"/>
        <a:defRPr sz="3958" kern="1200">
          <a:solidFill>
            <a:schemeClr val="tx1"/>
          </a:solidFill>
          <a:latin typeface="+mn-lt"/>
          <a:ea typeface="+mn-ea"/>
          <a:cs typeface="+mn-cs"/>
        </a:defRPr>
      </a:lvl5pPr>
      <a:lvl6pPr marL="492633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6pPr>
      <a:lvl7pPr marL="5822027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7pPr>
      <a:lvl8pPr marL="6717724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8pPr>
      <a:lvl9pPr marL="761342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1pPr>
      <a:lvl2pPr marL="895697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2pPr>
      <a:lvl3pPr marL="1791393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3pPr>
      <a:lvl4pPr marL="268708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4pPr>
      <a:lvl5pPr marL="358278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5pPr>
      <a:lvl6pPr marL="4478482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6pPr>
      <a:lvl7pPr marL="537417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7pPr>
      <a:lvl8pPr marL="626987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8pPr>
      <a:lvl9pPr marL="7165571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4234" y="2071533"/>
            <a:ext cx="8265729" cy="25504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58" dirty="0">
                <a:solidFill>
                  <a:srgbClr val="FFFFFF"/>
                </a:solidFill>
              </a:rPr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4234" y="4999072"/>
            <a:ext cx="8265729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87"/>
              <a:t>CLIQUE PARA ADICIONAR </a:t>
            </a:r>
            <a:br>
              <a:rPr lang="pt-BR" sz="3587"/>
            </a:br>
            <a:r>
              <a:rPr lang="pt-BR" sz="3587"/>
              <a:t>O AUTOR / LOCAL E DATA</a:t>
            </a:r>
            <a:endParaRPr lang="pt-BR" sz="3587" dirty="0"/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036" y="1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6"/>
            <a:ext cx="2642670" cy="18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0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lvl1pPr algn="ctr" defTabSz="895697" rtl="0" eaLnBrk="1" latinLnBrk="0" hangingPunct="1">
        <a:spcBef>
          <a:spcPct val="0"/>
        </a:spcBef>
        <a:buNone/>
        <a:defRPr sz="86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773" indent="-671773" algn="l" defTabSz="895697" rtl="0" eaLnBrk="1" latinLnBrk="0" hangingPunct="1">
        <a:spcBef>
          <a:spcPct val="20000"/>
        </a:spcBef>
        <a:buFont typeface="Arial"/>
        <a:buChar char="•"/>
        <a:defRPr sz="6308" kern="1200">
          <a:solidFill>
            <a:schemeClr val="tx1"/>
          </a:solidFill>
          <a:latin typeface="+mn-lt"/>
          <a:ea typeface="+mn-ea"/>
          <a:cs typeface="+mn-cs"/>
        </a:defRPr>
      </a:lvl1pPr>
      <a:lvl2pPr marL="1455507" indent="-559810" algn="l" defTabSz="895697" rtl="0" eaLnBrk="1" latinLnBrk="0" hangingPunct="1">
        <a:spcBef>
          <a:spcPct val="20000"/>
        </a:spcBef>
        <a:buFont typeface="Arial"/>
        <a:buChar char="–"/>
        <a:defRPr sz="5442" kern="1200">
          <a:solidFill>
            <a:schemeClr val="tx1"/>
          </a:solidFill>
          <a:latin typeface="+mn-lt"/>
          <a:ea typeface="+mn-ea"/>
          <a:cs typeface="+mn-cs"/>
        </a:defRPr>
      </a:lvl2pPr>
      <a:lvl3pPr marL="2239241" indent="-447848" algn="l" defTabSz="895697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4938" indent="-447848" algn="l" defTabSz="895697" rtl="0" eaLnBrk="1" latinLnBrk="0" hangingPunct="1">
        <a:spcBef>
          <a:spcPct val="20000"/>
        </a:spcBef>
        <a:buFont typeface="Arial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4pPr>
      <a:lvl5pPr marL="4030635" indent="-447848" algn="l" defTabSz="895697" rtl="0" eaLnBrk="1" latinLnBrk="0" hangingPunct="1">
        <a:spcBef>
          <a:spcPct val="20000"/>
        </a:spcBef>
        <a:buFont typeface="Arial"/>
        <a:buChar char="»"/>
        <a:defRPr sz="3958" kern="1200">
          <a:solidFill>
            <a:schemeClr val="tx1"/>
          </a:solidFill>
          <a:latin typeface="+mn-lt"/>
          <a:ea typeface="+mn-ea"/>
          <a:cs typeface="+mn-cs"/>
        </a:defRPr>
      </a:lvl5pPr>
      <a:lvl6pPr marL="492633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6pPr>
      <a:lvl7pPr marL="5822027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7pPr>
      <a:lvl8pPr marL="6717724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8pPr>
      <a:lvl9pPr marL="761342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1pPr>
      <a:lvl2pPr marL="895697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2pPr>
      <a:lvl3pPr marL="1791393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3pPr>
      <a:lvl4pPr marL="268708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4pPr>
      <a:lvl5pPr marL="358278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5pPr>
      <a:lvl6pPr marL="4478482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6pPr>
      <a:lvl7pPr marL="537417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7pPr>
      <a:lvl8pPr marL="626987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8pPr>
      <a:lvl9pPr marL="7165571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br/url?sa=i&amp;rct=j&amp;q=drake+first+well+images&amp;source=images&amp;cd=&amp;cad=rja&amp;docid=TjTKRL74rb6WNM&amp;tbnid=TxThul0YeeyLWM:&amp;ved=0CAUQjRw&amp;url=http://www.diario-universal.com/2008/08/&amp;ei=nwmFUYCiMY2C8AT37YHoCw&amp;bvm=bv.45960087,d.eWU&amp;psig=AFQjCNHwQhRHjfHcZOkmkeMIFc7KSkV8Gg&amp;ust=136775959095681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gj.com/article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21A3759B-670C-4BF2-AE91-32C182592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" y="24619"/>
            <a:ext cx="20104100" cy="1130935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5633190" y="324707"/>
            <a:ext cx="212727" cy="7848600"/>
          </a:xfrm>
          <a:custGeom>
            <a:avLst/>
            <a:gdLst/>
            <a:ahLst/>
            <a:cxnLst/>
            <a:rect l="l" t="t" r="r" b="b"/>
            <a:pathLst>
              <a:path h="2795904">
                <a:moveTo>
                  <a:pt x="0" y="0"/>
                </a:moveTo>
                <a:lnTo>
                  <a:pt x="0" y="2795726"/>
                </a:lnTo>
              </a:path>
            </a:pathLst>
          </a:custGeom>
          <a:ln w="628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F2B76AD8-F705-4D09-A793-28CA20BF5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B3FF6177-30BE-4314-836C-2F293E9809F4}"/>
              </a:ext>
            </a:extLst>
          </p:cNvPr>
          <p:cNvSpPr/>
          <p:nvPr/>
        </p:nvSpPr>
        <p:spPr>
          <a:xfrm>
            <a:off x="5776912" y="777875"/>
            <a:ext cx="13503275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kern="0" spc="140" dirty="0" smtClean="0">
                <a:solidFill>
                  <a:srgbClr val="FFC000"/>
                </a:solidFill>
                <a:ea typeface="+mj-ea"/>
                <a:cs typeface="Calibri"/>
              </a:rPr>
              <a:t>As Receitas Patrimoniais do Petróleo: Royalties e Participações Especiais</a:t>
            </a:r>
            <a:endParaRPr lang="pt-BR" sz="6000" b="1" kern="0" spc="140" dirty="0">
              <a:solidFill>
                <a:srgbClr val="FFC000"/>
              </a:solidFill>
              <a:ea typeface="+mj-ea"/>
              <a:cs typeface="Calibri"/>
            </a:endParaRPr>
          </a:p>
          <a:p>
            <a:pPr algn="ctr"/>
            <a:endParaRPr lang="pt-BR" sz="7200" b="1" kern="0" spc="140" dirty="0">
              <a:solidFill>
                <a:prstClr val="white"/>
              </a:solidFill>
              <a:ea typeface="+mj-ea"/>
              <a:cs typeface="Calibri"/>
            </a:endParaRPr>
          </a:p>
          <a:p>
            <a:pPr algn="ctr"/>
            <a:r>
              <a:rPr lang="pt-BR" sz="4000" b="1" kern="0" spc="140" dirty="0" smtClean="0">
                <a:solidFill>
                  <a:prstClr val="white"/>
                </a:solidFill>
                <a:ea typeface="+mj-ea"/>
                <a:cs typeface="Calibri"/>
              </a:rPr>
              <a:t>Os Papéis da ANP, da PPSA e da Petrobras nas atividades de Exploração e Produção de Petróleo e Gás Natural</a:t>
            </a:r>
            <a:endParaRPr lang="pt-BR" sz="4000" b="1" kern="0" spc="140" dirty="0">
              <a:solidFill>
                <a:prstClr val="white"/>
              </a:solidFill>
              <a:ea typeface="+mj-ea"/>
              <a:cs typeface="Calibri"/>
            </a:endParaRPr>
          </a:p>
          <a:p>
            <a:pPr algn="ctr"/>
            <a:endParaRPr lang="pt-BR" sz="7200" b="1" kern="0" spc="140" dirty="0">
              <a:solidFill>
                <a:prstClr val="white"/>
              </a:solidFill>
              <a:ea typeface="+mj-ea"/>
              <a:cs typeface="Calibri"/>
            </a:endParaRPr>
          </a:p>
          <a:p>
            <a:pPr algn="ctr"/>
            <a:endParaRPr lang="pt-BR" sz="7200" b="1" kern="0" spc="140" dirty="0">
              <a:solidFill>
                <a:prstClr val="white"/>
              </a:solidFill>
              <a:ea typeface="+mj-ea"/>
              <a:cs typeface="Calibri"/>
            </a:endParaRPr>
          </a:p>
          <a:p>
            <a:pPr algn="ctr"/>
            <a:endParaRPr lang="pt-BR" sz="8000" b="1" kern="0" spc="140" dirty="0">
              <a:solidFill>
                <a:prstClr val="white"/>
              </a:solidFill>
              <a:ea typeface="+mj-ea"/>
              <a:cs typeface="Calibri"/>
            </a:endParaRPr>
          </a:p>
          <a:p>
            <a:pPr algn="ctr"/>
            <a:endParaRPr lang="pt-BR" sz="4000" b="1" kern="0" spc="140" dirty="0">
              <a:solidFill>
                <a:prstClr val="white"/>
              </a:solidFill>
              <a:ea typeface="+mj-ea"/>
              <a:cs typeface="Calibri"/>
            </a:endParaRPr>
          </a:p>
          <a:p>
            <a:pPr algn="ctr"/>
            <a:endParaRPr lang="pt-BR" sz="4000" b="1" kern="0" spc="140" dirty="0">
              <a:solidFill>
                <a:prstClr val="white"/>
              </a:solidFill>
              <a:ea typeface="+mj-ea"/>
              <a:cs typeface="Calibri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3E04395-A84C-4CA9-8395-79FB6A1894A3}"/>
              </a:ext>
            </a:extLst>
          </p:cNvPr>
          <p:cNvSpPr/>
          <p:nvPr/>
        </p:nvSpPr>
        <p:spPr>
          <a:xfrm>
            <a:off x="10509250" y="10379075"/>
            <a:ext cx="403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Março 2022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3E04395-A84C-4CA9-8395-79FB6A1894A3}"/>
              </a:ext>
            </a:extLst>
          </p:cNvPr>
          <p:cNvSpPr/>
          <p:nvPr/>
        </p:nvSpPr>
        <p:spPr>
          <a:xfrm>
            <a:off x="14520980" y="7907037"/>
            <a:ext cx="403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Olavo Bentes David</a:t>
            </a:r>
          </a:p>
          <a:p>
            <a:pPr algn="ctr"/>
            <a:r>
              <a:rPr lang="pt-BR" sz="2000" dirty="0" smtClean="0"/>
              <a:t>Consultor Jurídico - PPSA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D560C-63F5-4562-861C-CA9FF374C9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850" y="2149475"/>
            <a:ext cx="17491320" cy="8534400"/>
          </a:xfrm>
        </p:spPr>
        <p:txBody>
          <a:bodyPr/>
          <a:lstStyle/>
          <a:p>
            <a:pPr marL="457200" indent="-457200" algn="just"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Partilha de Produção</a:t>
            </a:r>
            <a:endParaRPr lang="pt-BR" sz="3200" b="1" i="1" dirty="0" smtClean="0">
              <a:solidFill>
                <a:srgbClr val="000000"/>
              </a:solidFill>
              <a:latin typeface="+mj-lt"/>
            </a:endParaRP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Direitos exclusivos de E&amp;P outorgados a OCs que assumem os riscos e os custos do empreendimento e se tornam proprietárias </a:t>
            </a:r>
            <a:r>
              <a:rPr lang="pt-BR" sz="2600" b="1" u="sng" dirty="0" smtClean="0">
                <a:solidFill>
                  <a:srgbClr val="000000"/>
                </a:solidFill>
                <a:latin typeface="+mj-lt"/>
              </a:rPr>
              <a:t>originárias</a:t>
            </a:r>
            <a:r>
              <a:rPr lang="pt-BR" sz="2600" b="1" i="1" u="sng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2600" b="1" u="sng" dirty="0" smtClean="0">
                <a:solidFill>
                  <a:srgbClr val="000000"/>
                </a:solidFill>
                <a:latin typeface="+mj-lt"/>
              </a:rPr>
              <a:t>de uma parcela dos hidrocarbonetos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 produzidos, podendo deles dispor a seu critério.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Estado regula e fiscaliza as atividades de E&amp;P </a:t>
            </a:r>
            <a:r>
              <a:rPr lang="pt-BR" sz="2600" b="1" u="sng" dirty="0">
                <a:solidFill>
                  <a:srgbClr val="000000"/>
                </a:solidFill>
                <a:latin typeface="+mj-lt"/>
              </a:rPr>
              <a:t>e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 participa das Operações. Usualmente a regulação e fiscalização cabe a um órgão da administração estatal e a participação nas Operações cumpre a uma NOC.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No Brasil, a PPSA representa a União nos CPPs com forte participação nos Comitês Operacionais (50%), enquanto a ANP regula e fiscaliza a Indústria do Petróleo.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Contrapartida ao estado hospedeiro: tributos, participações governamentais e, </a:t>
            </a:r>
            <a:r>
              <a:rPr lang="pt-BR" sz="2600" b="1" u="sng" dirty="0" smtClean="0">
                <a:solidFill>
                  <a:srgbClr val="000000"/>
                </a:solidFill>
                <a:latin typeface="+mj-lt"/>
              </a:rPr>
              <a:t>também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, aquisição originária e comercialização de parcela dos hidrocarbonetos produzidos.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Em caso de sucesso exploratório as OCs são reembolsadas com um volume de hidrocarbonetos denominado Custo em Óleo (</a:t>
            </a:r>
            <a:r>
              <a:rPr lang="pt-BR" sz="2600" b="1" i="1" dirty="0" smtClean="0">
                <a:solidFill>
                  <a:srgbClr val="000000"/>
                </a:solidFill>
                <a:latin typeface="+mj-lt"/>
              </a:rPr>
              <a:t>cost oil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). Diferença entre o volume total da Produção e o Custo em Óleo</a:t>
            </a:r>
            <a:r>
              <a:rPr lang="pt-BR" sz="2600" b="1" i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é o Excedente em Óleo (</a:t>
            </a:r>
            <a:r>
              <a:rPr lang="pt-BR" sz="2600" b="1" i="1" dirty="0" smtClean="0">
                <a:solidFill>
                  <a:srgbClr val="000000"/>
                </a:solidFill>
                <a:latin typeface="+mj-lt"/>
              </a:rPr>
              <a:t>profit oil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),  que é divido (partilhado) entre o Estado e as OCs.</a:t>
            </a:r>
            <a:endParaRPr lang="pt-BR" sz="2600" dirty="0">
              <a:solidFill>
                <a:srgbClr val="000000"/>
              </a:solidFill>
              <a:latin typeface="+mj-lt"/>
            </a:endParaRP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Ex: Brasil, Rússia, Índia, China, Indonésia, Nigéria, Angola, Cazaquistão.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379E67-BA68-444B-B63A-B45008856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31691" y="10302876"/>
            <a:ext cx="20040719" cy="1048782"/>
          </a:xfrm>
          <a:prstGeom prst="rect">
            <a:avLst/>
          </a:prstGeom>
        </p:spPr>
      </p:pic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1365250" y="57150"/>
            <a:ext cx="17954625" cy="92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spc="-75" dirty="0" smtClean="0">
                <a:solidFill>
                  <a:srgbClr val="2D4D7E"/>
                </a:solidFill>
              </a:rPr>
              <a:t>Regimes Modernos</a:t>
            </a:r>
            <a:endParaRPr lang="pt-BR" sz="6000" b="1" spc="-75" dirty="0">
              <a:solidFill>
                <a:srgbClr val="2D4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5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5250" y="930275"/>
            <a:ext cx="17339786" cy="891430"/>
          </a:xfrm>
        </p:spPr>
        <p:txBody>
          <a:bodyPr>
            <a:normAutofit fontScale="55000" lnSpcReduction="20000"/>
          </a:bodyPr>
          <a:lstStyle/>
          <a:p>
            <a:pPr algn="ctr" rtl="0"/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10900" kern="1200" spc="-75" dirty="0" smtClean="0">
                <a:solidFill>
                  <a:srgbClr val="2D4D7E"/>
                </a:solidFill>
                <a:ea typeface="+mj-ea"/>
              </a:rPr>
              <a:t>Quadro Comparativo</a:t>
            </a:r>
            <a:endParaRPr lang="pt-BR" sz="10900" kern="1200" spc="-75" dirty="0">
              <a:solidFill>
                <a:srgbClr val="2D4D7E"/>
              </a:solidFill>
              <a:ea typeface="+mj-ea"/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3">
              <a:buFont typeface="Courier New" panose="02070309020205020404" pitchFamily="49" charset="0"/>
              <a:buChar char="o"/>
            </a:pPr>
            <a:endParaRPr lang="pt-BR" i="1" dirty="0">
              <a:solidFill>
                <a:schemeClr val="accent5">
                  <a:lumMod val="75000"/>
                </a:schemeClr>
              </a:solidFill>
            </a:endParaRPr>
          </a:p>
          <a:p>
            <a:pPr lvl="3">
              <a:buFont typeface="Courier New" panose="02070309020205020404" pitchFamily="49" charset="0"/>
              <a:buChar char="o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753923" lvl="1"/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pt-BR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/>
          </a:p>
          <a:p>
            <a:endParaRPr lang="pt-BR" dirty="0"/>
          </a:p>
          <a:p>
            <a:pPr marL="753923" lvl="1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72587" y="2225675"/>
            <a:ext cx="9369947" cy="739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68" b="1" dirty="0"/>
              <a:t>CONCESSÃO</a:t>
            </a:r>
          </a:p>
          <a:p>
            <a:pPr algn="ctr"/>
            <a:endParaRPr lang="pt-BR" sz="2968" dirty="0"/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pt-BR" sz="2968" dirty="0"/>
              <a:t>Todo o P&amp;G produzido é adquirido originariamente pelo Concessionário.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endParaRPr lang="pt-BR" sz="2968" dirty="0"/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pt-BR" sz="2968" dirty="0"/>
              <a:t>Estado não participa das atividades de E&amp;P, limitando-se a regulá-las e fiscalizá-las.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endParaRPr lang="pt-BR" sz="2968" dirty="0"/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pt-BR" sz="2968" dirty="0"/>
              <a:t>Remuneração do Estado se dá pela tributação e pelas participações governamentais.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endParaRPr lang="pt-BR" sz="2968" dirty="0"/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pt-BR" sz="2968" dirty="0"/>
              <a:t>Menor custo de governança.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endParaRPr lang="pt-BR" sz="2968" dirty="0"/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pt-BR" sz="2968" dirty="0"/>
              <a:t>Estado não assume risco de qualquer natureza.		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endParaRPr lang="pt-BR" sz="2968" dirty="0"/>
          </a:p>
          <a:p>
            <a:pPr marL="471202" indent="-471202">
              <a:buFont typeface="Arial" panose="020B0604020202020204" pitchFamily="34" charset="0"/>
              <a:buChar char="•"/>
            </a:pPr>
            <a:endParaRPr lang="pt-BR" sz="2968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356850" y="2225675"/>
            <a:ext cx="8960685" cy="831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68" b="1" dirty="0"/>
              <a:t>PARTILHA DA PRODUÇÃO</a:t>
            </a:r>
          </a:p>
          <a:p>
            <a:pPr algn="ctr"/>
            <a:endParaRPr lang="pt-BR" sz="2968" dirty="0"/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pt-BR" sz="2968" dirty="0"/>
              <a:t>Parcela do P&amp;G produzido é adquirida originariamente pelo Contratado e parcela é adquirida pelo Estado.</a:t>
            </a:r>
          </a:p>
          <a:p>
            <a:endParaRPr lang="pt-BR" sz="2968" dirty="0"/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pt-BR" sz="2968" dirty="0"/>
              <a:t>Estado participa diretamente das atividades de E&amp;P, além de regulá-las e fiscalizá-las.</a:t>
            </a:r>
          </a:p>
          <a:p>
            <a:endParaRPr lang="pt-BR" sz="2968" dirty="0"/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pt-BR" sz="2968" dirty="0"/>
              <a:t>Remuneração do Estado, além da tributação e participações governamentais, provém da comercialização de P&amp;G.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endParaRPr lang="pt-BR" sz="2968" dirty="0"/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pt-BR" sz="2968" dirty="0"/>
              <a:t>Maior custo de </a:t>
            </a:r>
            <a:r>
              <a:rPr lang="pt-BR" sz="2968" dirty="0" smtClean="0"/>
              <a:t>governança (custo PPSA).</a:t>
            </a:r>
            <a:endParaRPr lang="pt-BR" sz="2968" dirty="0"/>
          </a:p>
          <a:p>
            <a:pPr marL="471202" indent="-471202">
              <a:buFont typeface="Arial" panose="020B0604020202020204" pitchFamily="34" charset="0"/>
              <a:buChar char="•"/>
            </a:pPr>
            <a:endParaRPr lang="pt-BR" sz="2968" dirty="0"/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pt-BR" sz="2968" dirty="0"/>
              <a:t>Estado não assume riscos de E&amp;P, mas corre riscos na </a:t>
            </a:r>
            <a:r>
              <a:rPr lang="pt-BR" sz="2968" dirty="0" smtClean="0"/>
              <a:t>comercialização (dela depende, ao fim e ao cabo, o sucesso ou fracasso do regime).</a:t>
            </a:r>
            <a:endParaRPr lang="pt-BR" sz="2968" dirty="0"/>
          </a:p>
        </p:txBody>
      </p:sp>
    </p:spTree>
    <p:extLst>
      <p:ext uri="{BB962C8B-B14F-4D97-AF65-F5344CB8AC3E}">
        <p14:creationId xmlns:p14="http://schemas.microsoft.com/office/powerpoint/2010/main" val="379399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B379E67-BA68-444B-B63A-B45008856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0" y="10318750"/>
            <a:ext cx="20040719" cy="9906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0"/>
            <a:ext cx="20040719" cy="1191095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  <a:p>
            <a:pPr algn="ctr"/>
            <a:r>
              <a:rPr lang="pt-BR" sz="4800" dirty="0" smtClean="0">
                <a:solidFill>
                  <a:srgbClr val="FFC000"/>
                </a:solidFill>
              </a:rPr>
              <a:t>Protagonistas da Indústria do Petróleo Brasileira</a:t>
            </a:r>
          </a:p>
          <a:p>
            <a:pPr algn="ctr"/>
            <a:r>
              <a:rPr lang="pt-BR" sz="4800" dirty="0" smtClean="0">
                <a:solidFill>
                  <a:srgbClr val="FFC000"/>
                </a:solidFill>
              </a:rPr>
              <a:t>Papel da ANP e da PPSA</a:t>
            </a:r>
          </a:p>
          <a:p>
            <a:endParaRPr lang="pt-BR" sz="4800" dirty="0">
              <a:solidFill>
                <a:srgbClr val="FFC000"/>
              </a:solidFill>
            </a:endParaRPr>
          </a:p>
          <a:p>
            <a:endParaRPr lang="pt-BR" sz="4800" dirty="0" smtClean="0">
              <a:solidFill>
                <a:srgbClr val="FFC000"/>
              </a:solidFill>
            </a:endParaRPr>
          </a:p>
          <a:p>
            <a:endParaRPr lang="pt-BR" sz="4800" dirty="0">
              <a:solidFill>
                <a:srgbClr val="FFC000"/>
              </a:solidFill>
            </a:endParaRPr>
          </a:p>
          <a:p>
            <a:endParaRPr lang="pt-BR" sz="4800" dirty="0" smtClean="0">
              <a:solidFill>
                <a:srgbClr val="FFC000"/>
              </a:solidFill>
            </a:endParaRPr>
          </a:p>
          <a:p>
            <a:endParaRPr lang="pt-BR" sz="4800" dirty="0">
              <a:solidFill>
                <a:srgbClr val="FFC000"/>
              </a:solidFill>
            </a:endParaRPr>
          </a:p>
          <a:p>
            <a:endParaRPr lang="pt-BR" sz="4800" dirty="0" smtClean="0">
              <a:solidFill>
                <a:srgbClr val="FFC000"/>
              </a:solidFill>
            </a:endParaRPr>
          </a:p>
          <a:p>
            <a:endParaRPr lang="pt-BR" sz="4800" dirty="0">
              <a:solidFill>
                <a:srgbClr val="FFC000"/>
              </a:solidFill>
            </a:endParaRPr>
          </a:p>
          <a:p>
            <a:r>
              <a:rPr lang="pt-BR" sz="4800" dirty="0" smtClean="0">
                <a:solidFill>
                  <a:srgbClr val="FFC000"/>
                </a:solidFill>
              </a:rPr>
              <a:t>.</a:t>
            </a:r>
            <a:endParaRPr lang="pt-BR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7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07030"/>
              </p:ext>
            </p:extLst>
          </p:nvPr>
        </p:nvGraphicFramePr>
        <p:xfrm>
          <a:off x="2253844" y="1539875"/>
          <a:ext cx="14826751" cy="770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8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00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501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1119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CNPE</a:t>
                      </a: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MME</a:t>
                      </a: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ANP</a:t>
                      </a: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PPSA</a:t>
                      </a: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Petrobras</a:t>
                      </a: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IOCs</a:t>
                      </a:r>
                    </a:p>
                  </a:txBody>
                  <a:tcPr marL="163336" marR="163336" marT="75343" marB="753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379">
                <a:tc>
                  <a:txBody>
                    <a:bodyPr/>
                    <a:lstStyle/>
                    <a:p>
                      <a:r>
                        <a:rPr lang="pt-BR" sz="2300" b="1" noProof="0" dirty="0" smtClean="0"/>
                        <a:t>Forma</a:t>
                      </a:r>
                      <a:r>
                        <a:rPr lang="pt-BR" sz="2300" b="1" baseline="0" noProof="0" dirty="0" smtClean="0"/>
                        <a:t> de Atuação</a:t>
                      </a:r>
                      <a:endParaRPr lang="pt-BR" sz="2300" b="1" noProof="0" dirty="0"/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r>
                        <a:rPr lang="pt-BR" sz="2000" noProof="0" dirty="0" smtClean="0"/>
                        <a:t>Política e estratégica</a:t>
                      </a:r>
                      <a:endParaRPr lang="pt-BR" sz="2000" noProof="0" dirty="0"/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Política e Estratégica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Técnica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Econômica</a:t>
                      </a:r>
                      <a:r>
                        <a:rPr lang="pt-BR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pública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Empresarial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Empresarial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96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3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Atuação</a:t>
                      </a:r>
                      <a:endParaRPr lang="pt-BR" sz="23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Toma decisões estratégicas</a:t>
                      </a:r>
                      <a:r>
                        <a:rPr lang="pt-BR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política energética.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Formula políticas específicas em consonância com as diretrizes do CNPE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Órgão regulador e fiscalizador</a:t>
                      </a:r>
                      <a:r>
                        <a:rPr lang="pt-BR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 IPG segundo as melhores práticas da IPG internacional.</a:t>
                      </a:r>
                    </a:p>
                    <a:p>
                      <a:pPr marL="0" algn="l" defTabSz="914400" rtl="0" eaLnBrk="1" latinLnBrk="0" hangingPunct="1"/>
                      <a:endParaRPr lang="pt-BR" sz="2000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pt-BR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Representação da União em AIPs.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Gestão</a:t>
                      </a:r>
                      <a:r>
                        <a:rPr lang="pt-BR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dos CPPs.</a:t>
                      </a:r>
                    </a:p>
                    <a:p>
                      <a:pPr marL="0" algn="l" defTabSz="914400" rtl="0" eaLnBrk="1" latinLnBrk="0" hangingPunct="1"/>
                      <a:endParaRPr lang="pt-BR" sz="2000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pt-BR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Gestão da comercialização dos hidrocarbonetos da União.</a:t>
                      </a:r>
                    </a:p>
                    <a:p>
                      <a:pPr marL="0" algn="l" defTabSz="914400" rtl="0" eaLnBrk="1" latinLnBrk="0" hangingPunct="1"/>
                      <a:endParaRPr lang="pt-BR" sz="2000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pt-BR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Representação da União e AIPs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Exploração, Produção, comercialização, refino, beneficiamento</a:t>
                      </a:r>
                      <a:r>
                        <a:rPr lang="pt-BR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movimentação de Petróleo</a:t>
                      </a:r>
                      <a:r>
                        <a:rPr lang="pt-BR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Gás Natural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Investidor.</a:t>
                      </a:r>
                      <a:r>
                        <a:rPr lang="pt-BR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Compartilhamento</a:t>
                      </a:r>
                      <a:r>
                        <a:rPr lang="pt-BR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dos custos, riscos e, eventualmente, de lucros. 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70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3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Natureza</a:t>
                      </a:r>
                      <a:r>
                        <a:rPr lang="pt-BR" sz="23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Jurídica</a:t>
                      </a:r>
                      <a:endParaRPr lang="pt-BR" sz="23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Colegiado</a:t>
                      </a:r>
                      <a:r>
                        <a:rPr lang="pt-BR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aconselhamento do Presidente da República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Administração direta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Autarquia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Empresa pública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Sociedade de economia mista.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Capital</a:t>
                      </a:r>
                      <a:r>
                        <a:rPr lang="pt-BR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privado.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4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3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Tipo de Interesse</a:t>
                      </a:r>
                      <a:endParaRPr lang="pt-BR" sz="23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Público primário.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Público Primário.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Público</a:t>
                      </a:r>
                      <a:r>
                        <a:rPr lang="pt-BR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Primário.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Público</a:t>
                      </a:r>
                      <a:r>
                        <a:rPr lang="pt-BR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Secundário.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Privado </a:t>
                      </a:r>
                      <a:r>
                        <a:rPr lang="pt-BR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Público Secundário.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Privado.</a:t>
                      </a:r>
                      <a:endParaRPr lang="pt-BR" sz="2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336" marR="163336" marT="75343" marB="7534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96" name="TextBox 5"/>
          <p:cNvSpPr txBox="1">
            <a:spLocks noChangeArrowheads="1"/>
          </p:cNvSpPr>
          <p:nvPr/>
        </p:nvSpPr>
        <p:spPr bwMode="auto">
          <a:xfrm>
            <a:off x="2206190" y="311533"/>
            <a:ext cx="7461030" cy="131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958" b="1" dirty="0">
                <a:solidFill>
                  <a:schemeClr val="bg1"/>
                </a:solidFill>
              </a:rPr>
              <a:t>BRAZILIAN PROTAGONISTS IN PRODUCTION </a:t>
            </a:r>
            <a:r>
              <a:rPr lang="en-US" altLang="pt-BR" sz="3958" b="1" dirty="0" smtClean="0">
                <a:solidFill>
                  <a:schemeClr val="bg1"/>
                </a:solidFill>
              </a:rPr>
              <a:t>SHARE</a:t>
            </a:r>
            <a:endParaRPr lang="en-US" altLang="pt-BR" sz="3958" b="1" dirty="0">
              <a:solidFill>
                <a:schemeClr val="bg1"/>
              </a:solidFill>
            </a:endParaRPr>
          </a:p>
        </p:txBody>
      </p:sp>
      <p:sp>
        <p:nvSpPr>
          <p:cNvPr id="6197" name="TextBox 7"/>
          <p:cNvSpPr txBox="1">
            <a:spLocks noChangeArrowheads="1"/>
          </p:cNvSpPr>
          <p:nvPr/>
        </p:nvSpPr>
        <p:spPr bwMode="auto">
          <a:xfrm>
            <a:off x="2508249" y="9875913"/>
            <a:ext cx="14572345" cy="34612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49" dirty="0" smtClean="0"/>
              <a:t>Adaptado de José Vicente Mendonça e Alex Prisco (junho 2011): PPSA, a estatal endógena do Pré-Sal: cinco controvérsias e um quadro geral </a:t>
            </a:r>
            <a:endParaRPr lang="pt-BR" altLang="pt-BR" sz="1649" dirty="0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DB2DA978-EC23-4477-A026-6E83F5FE7DB1}"/>
              </a:ext>
            </a:extLst>
          </p:cNvPr>
          <p:cNvSpPr txBox="1">
            <a:spLocks/>
          </p:cNvSpPr>
          <p:nvPr/>
        </p:nvSpPr>
        <p:spPr>
          <a:xfrm>
            <a:off x="1365250" y="56646"/>
            <a:ext cx="17953857" cy="92333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kern="0" smtClean="0">
                <a:solidFill>
                  <a:srgbClr val="2D4D7E"/>
                </a:solidFill>
                <a:latin typeface="+mn-lt"/>
                <a:ea typeface="+mn-ea"/>
                <a:cs typeface="+mn-cs"/>
              </a:rPr>
              <a:t>Quadro Geral: Protagonistas da IPG no Brasil</a:t>
            </a:r>
            <a:endParaRPr lang="pt-BR" sz="6000" kern="0" dirty="0">
              <a:solidFill>
                <a:srgbClr val="2D4D7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B2DA978-EC23-4477-A026-6E83F5FE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56646"/>
            <a:ext cx="17953857" cy="923330"/>
          </a:xfrm>
        </p:spPr>
        <p:txBody>
          <a:bodyPr/>
          <a:lstStyle/>
          <a:p>
            <a:pPr algn="ctr"/>
            <a:r>
              <a:rPr lang="pt-BR" sz="6000" dirty="0" smtClean="0">
                <a:solidFill>
                  <a:srgbClr val="2D4D7E"/>
                </a:solidFill>
                <a:latin typeface="+mn-lt"/>
                <a:ea typeface="+mn-ea"/>
                <a:cs typeface="+mn-cs"/>
              </a:rPr>
              <a:t>O Conselho Nacional de Política Energética - CNPE</a:t>
            </a:r>
            <a:endParaRPr lang="pt-BR" sz="6000" dirty="0">
              <a:solidFill>
                <a:srgbClr val="2D4D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D560C-63F5-4562-861C-CA9FF374C9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850" y="2149475"/>
            <a:ext cx="17491320" cy="4247317"/>
          </a:xfrm>
        </p:spPr>
        <p:txBody>
          <a:bodyPr/>
          <a:lstStyle/>
          <a:p>
            <a:pPr marL="457200" indent="-457200" algn="just"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Criado pela Lei nº 9.478/1997 (art. 2º)</a:t>
            </a:r>
            <a:endParaRPr lang="pt-BR" sz="3200" dirty="0">
              <a:solidFill>
                <a:srgbClr val="000000"/>
              </a:solidFill>
              <a:latin typeface="+mj-lt"/>
            </a:endParaRP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Órgão de assessoramento do Presidente da República.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Presidido pelo Ministro de Minas e Energia e composto por 10 Ministros de Estado e pelo presidente da EPE.</a:t>
            </a:r>
            <a:endParaRPr lang="pt-BR" sz="2600" dirty="0">
              <a:solidFill>
                <a:srgbClr val="000000"/>
              </a:solidFill>
              <a:latin typeface="+mj-lt"/>
            </a:endParaRP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Propõe ao Presidente da República políticas nacionais e medidas específicas na área energética.</a:t>
            </a:r>
            <a:endParaRPr lang="pt-BR" sz="2600" b="1" dirty="0">
              <a:solidFill>
                <a:srgbClr val="000000"/>
              </a:solidFill>
              <a:latin typeface="+mj-lt"/>
            </a:endParaRP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Resoluções do CNPE: </a:t>
            </a:r>
            <a:r>
              <a:rPr lang="pt-BR" sz="2600" dirty="0" smtClean="0">
                <a:solidFill>
                  <a:srgbClr val="000000"/>
                </a:solidFill>
                <a:latin typeface="+mj-lt"/>
              </a:rPr>
              <a:t>São aprovadas (ou não) por despacho do Presidente da República - ato jurídico complexo.</a:t>
            </a:r>
            <a:endParaRPr lang="pt-BR" sz="2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379E67-BA68-444B-B63A-B45008856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31691" y="9781128"/>
            <a:ext cx="20040719" cy="15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B2DA978-EC23-4477-A026-6E83F5FE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56646"/>
            <a:ext cx="17953857" cy="923330"/>
          </a:xfrm>
        </p:spPr>
        <p:txBody>
          <a:bodyPr/>
          <a:lstStyle/>
          <a:p>
            <a:pPr algn="ctr"/>
            <a:r>
              <a:rPr lang="pt-BR" sz="6000" dirty="0" smtClean="0">
                <a:solidFill>
                  <a:srgbClr val="2D4D7E"/>
                </a:solidFill>
                <a:latin typeface="+mn-lt"/>
                <a:ea typeface="+mn-ea"/>
                <a:cs typeface="+mn-cs"/>
              </a:rPr>
              <a:t>O Ministério de Minas e Energia - MME</a:t>
            </a:r>
            <a:endParaRPr lang="pt-BR" sz="6000" dirty="0">
              <a:solidFill>
                <a:srgbClr val="2D4D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D560C-63F5-4562-861C-CA9FF374C9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850" y="2149475"/>
            <a:ext cx="17491320" cy="8479244"/>
          </a:xfrm>
        </p:spPr>
        <p:txBody>
          <a:bodyPr/>
          <a:lstStyle/>
          <a:p>
            <a:pPr marL="457200" indent="-457200" algn="just"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Criado pela Lei nº 3.782/1960 (art. 5º)</a:t>
            </a:r>
            <a:endParaRPr lang="pt-BR" sz="3200" dirty="0">
              <a:solidFill>
                <a:srgbClr val="000000"/>
              </a:solidFill>
              <a:latin typeface="+mj-lt"/>
            </a:endParaRP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rgbClr val="000000"/>
                </a:solidFill>
                <a:latin typeface="+mj-lt"/>
              </a:rPr>
              <a:t>Secretaria de Petróleo, Gás Natural e Biocombustíveis:</a:t>
            </a:r>
          </a:p>
          <a:p>
            <a:pPr marL="1371600" lvl="2" indent="-457200" algn="just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Propõe diretrizes para a licitação de áreas para Exploração e Produção de Petróleo e Gás Natural.</a:t>
            </a:r>
          </a:p>
          <a:p>
            <a:pPr marL="1371600" lvl="2" indent="-457200" algn="just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Promove estudos das Bacias Sedimentares Brasileiras.</a:t>
            </a:r>
          </a:p>
          <a:p>
            <a:pPr marL="1371600" lvl="2" indent="-457200" algn="just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Faz o planejamento plurianual dos setores de Petróleo, Gás Natural e Biocombustíveis.</a:t>
            </a:r>
          </a:p>
          <a:p>
            <a:pPr marL="1371600" lvl="2" indent="-457200" algn="just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Monitora o abastecimento de combustíveis e a satisfação dos consumidores.</a:t>
            </a:r>
          </a:p>
          <a:p>
            <a:pPr marL="1371600" lvl="2" indent="-457200" algn="just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Incentiva ações de atração de investimentos e negócios para o setor.</a:t>
            </a:r>
          </a:p>
          <a:p>
            <a:pPr marL="1371600" lvl="2" indent="-457200" algn="just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Promove interação do setor produtivo com os órgãos ambientais.</a:t>
            </a:r>
          </a:p>
          <a:p>
            <a:pPr marL="1371600" lvl="2" indent="-457200" algn="just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Propõe diretrizes a serem observadas pela ANP na elaboração das minutas dos editais e contratos de Partilha de Produção.</a:t>
            </a:r>
          </a:p>
          <a:p>
            <a:pPr marL="1371600" lvl="2" indent="-457200" algn="just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Assiste tecnicamente o CNPE.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379E67-BA68-444B-B63A-B45008856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31691" y="9781128"/>
            <a:ext cx="20040719" cy="15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5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B2DA978-EC23-4477-A026-6E83F5FE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56646"/>
            <a:ext cx="17953857" cy="1846659"/>
          </a:xfrm>
        </p:spPr>
        <p:txBody>
          <a:bodyPr/>
          <a:lstStyle/>
          <a:p>
            <a:pPr algn="ctr"/>
            <a:r>
              <a:rPr lang="pt-BR" sz="6000" dirty="0" smtClean="0">
                <a:solidFill>
                  <a:srgbClr val="2D4D7E"/>
                </a:solidFill>
                <a:latin typeface="+mn-lt"/>
                <a:ea typeface="+mn-ea"/>
                <a:cs typeface="+mn-cs"/>
              </a:rPr>
              <a:t>A Agência Nacional do Petróleo, Gás Natural e Biocombustíveis - ANP</a:t>
            </a:r>
            <a:endParaRPr lang="pt-BR" sz="6000" dirty="0">
              <a:solidFill>
                <a:srgbClr val="2D4D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D560C-63F5-4562-861C-CA9FF374C9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850" y="2149475"/>
            <a:ext cx="17491320" cy="9233297"/>
          </a:xfrm>
        </p:spPr>
        <p:txBody>
          <a:bodyPr/>
          <a:lstStyle/>
          <a:p>
            <a:pPr marL="457200" indent="-457200" algn="just"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Instituída pela Lei nº 9.478/1997 (art. 7º)</a:t>
            </a:r>
            <a:endParaRPr lang="pt-BR" sz="3200" dirty="0">
              <a:solidFill>
                <a:srgbClr val="000000"/>
              </a:solidFill>
              <a:latin typeface="+mj-lt"/>
            </a:endParaRP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Autarquia especial (agência) integrante da Administração indireta e vinculada ao MME.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Regime jurídico de direito público.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Órgão </a:t>
            </a:r>
            <a:r>
              <a:rPr lang="pt-BR" sz="2400" b="1" u="sng" dirty="0" smtClean="0">
                <a:solidFill>
                  <a:srgbClr val="000000"/>
                </a:solidFill>
                <a:latin typeface="+mj-lt"/>
              </a:rPr>
              <a:t>regulador e fiscalizador</a:t>
            </a: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 das atividades econômicas integrantes da Indústria do Petróleo, Gás Natural e Biocombustíveis do Brasil.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Tem poder de polícia (regula, fiscaliza e aplica sanções).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Cuida de interesse público primário (implementação de políticas públicas, garantia de abastecimento de combustíveis, proteção do interesse dos consumidores, produção racional e conservativa dos recursos energéticos nacionais, otimização do fator de recuperação dos Reservatórios).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Promove licitações de Exploração e Produção em regimes de Concessão e Partilha de Produção.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Atua no </a:t>
            </a:r>
            <a:r>
              <a:rPr lang="pt-BR" sz="2400" b="1" i="1" dirty="0" smtClean="0">
                <a:solidFill>
                  <a:srgbClr val="000000"/>
                </a:solidFill>
                <a:latin typeface="+mj-lt"/>
              </a:rPr>
              <a:t>upstream</a:t>
            </a: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pt-BR" sz="2400" b="1" i="1" dirty="0" smtClean="0">
                <a:solidFill>
                  <a:srgbClr val="000000"/>
                </a:solidFill>
                <a:latin typeface="+mj-lt"/>
              </a:rPr>
              <a:t>midstream e </a:t>
            </a:r>
            <a:r>
              <a:rPr lang="pt-BR" sz="2400" b="1" i="1" dirty="0" err="1" smtClean="0">
                <a:solidFill>
                  <a:srgbClr val="000000"/>
                </a:solidFill>
                <a:latin typeface="+mj-lt"/>
              </a:rPr>
              <a:t>downstream</a:t>
            </a: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Administra o acervo técnico constituído pelos dados e informações sobre as Bacias Sedimentares brasileiras, que também é considerado parte integrante dos recursos petrolíferos nacionais (art. 22).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379E67-BA68-444B-B63A-B45008856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 flipV="1">
            <a:off x="-13845" y="11337052"/>
            <a:ext cx="20040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14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B2DA978-EC23-4477-A026-6E83F5FE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56646"/>
            <a:ext cx="17953857" cy="923330"/>
          </a:xfrm>
        </p:spPr>
        <p:txBody>
          <a:bodyPr/>
          <a:lstStyle/>
          <a:p>
            <a:pPr algn="ctr"/>
            <a:r>
              <a:rPr lang="pt-BR" sz="6000" dirty="0" smtClean="0">
                <a:solidFill>
                  <a:srgbClr val="2D4D7E"/>
                </a:solidFill>
                <a:latin typeface="+mn-lt"/>
                <a:ea typeface="+mn-ea"/>
                <a:cs typeface="+mn-cs"/>
              </a:rPr>
              <a:t>A Pré-Sal Petróleo S.A. (PPSA)</a:t>
            </a:r>
            <a:endParaRPr lang="pt-BR" sz="6000" dirty="0">
              <a:solidFill>
                <a:srgbClr val="2D4D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D560C-63F5-4562-861C-CA9FF374C9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850" y="2149475"/>
            <a:ext cx="17491320" cy="9233297"/>
          </a:xfrm>
        </p:spPr>
        <p:txBody>
          <a:bodyPr/>
          <a:lstStyle/>
          <a:p>
            <a:pPr marL="457200" indent="-457200" algn="just"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Criação autorizada pela Lei nº 12.351/2010 (art. 1º) e efetivada pelo Decreto nº 8.063/2013 (art. 1º)</a:t>
            </a:r>
            <a:endParaRPr lang="pt-BR" sz="3200" dirty="0">
              <a:solidFill>
                <a:srgbClr val="000000"/>
              </a:solidFill>
              <a:latin typeface="+mj-lt"/>
            </a:endParaRP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Empresa</a:t>
            </a:r>
            <a:r>
              <a:rPr lang="pt-BR" sz="2800" b="1" dirty="0" smtClean="0">
                <a:solidFill>
                  <a:srgbClr val="000000"/>
                </a:solidFill>
                <a:latin typeface="+mj-lt"/>
              </a:rPr>
              <a:t> pública federal não dependente, vinculada ao MME.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Regime jurídico de direito privado (art. 3º da Lei nº 12.304/2010).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Gestora dos contratos de Partilha de Produção.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Gestora dos contratos para a comercialização do Petróleo e do Gás Natural da União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Representa a União em Individualizações da Produção envolvendo Áreas não Contratadas internas ao polígono do pré-sal ou a Áreas Estratégicas.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Não tem poder de polícia (executa atividade de gestão e representação da União).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Cuida de interesse público secundário (maximização do resultado econômico dos contratos de Partilha de Produção e da comercialização do Petróleo e do Gás Natural da União).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É membro dos Consórcios dos contratos de Partilha de Produção (representando a União). É Gestora e parceira. Não fiscaliza nem regula.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379E67-BA68-444B-B63A-B45008856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 flipV="1">
            <a:off x="-13845" y="11309350"/>
            <a:ext cx="20040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99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B2DA978-EC23-4477-A026-6E83F5FE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56646"/>
            <a:ext cx="17953857" cy="923330"/>
          </a:xfrm>
        </p:spPr>
        <p:txBody>
          <a:bodyPr/>
          <a:lstStyle/>
          <a:p>
            <a:pPr algn="ctr"/>
            <a:r>
              <a:rPr lang="pt-BR" sz="6000" dirty="0" smtClean="0">
                <a:solidFill>
                  <a:srgbClr val="2D4D7E"/>
                </a:solidFill>
                <a:latin typeface="+mn-lt"/>
                <a:ea typeface="+mn-ea"/>
                <a:cs typeface="+mn-cs"/>
              </a:rPr>
              <a:t>A Pré-Sal Petróleo S.A. (PPSA)</a:t>
            </a:r>
            <a:endParaRPr lang="pt-BR" sz="6000" dirty="0">
              <a:solidFill>
                <a:srgbClr val="2D4D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D560C-63F5-4562-861C-CA9FF374C9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850" y="2149475"/>
            <a:ext cx="17491320" cy="3647152"/>
          </a:xfrm>
        </p:spPr>
        <p:txBody>
          <a:bodyPr/>
          <a:lstStyle/>
          <a:p>
            <a:pPr marL="457200" indent="-457200" algn="just"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Criação autorizada pela Lei nº 12.351/2010 (art. 1º) e efetivada pelo Decreto nº 8.063/2013 (art. 1º)</a:t>
            </a:r>
            <a:endParaRPr lang="pt-BR" sz="3200" dirty="0">
              <a:solidFill>
                <a:srgbClr val="000000"/>
              </a:solidFill>
              <a:latin typeface="+mj-lt"/>
            </a:endParaRP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É usuária do acervo técnico composto pelos dados e informações das Bacias Sedimentares brasileiras, parte integrante dos recursos petrolíferos nacionais.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Atua no </a:t>
            </a:r>
            <a:r>
              <a:rPr lang="pt-BR" sz="2600" b="1" i="1" dirty="0" smtClean="0">
                <a:solidFill>
                  <a:srgbClr val="000000"/>
                </a:solidFill>
                <a:latin typeface="+mj-lt"/>
              </a:rPr>
              <a:t>upstream 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e no </a:t>
            </a:r>
            <a:r>
              <a:rPr lang="pt-BR" sz="2600" b="1" i="1" dirty="0" err="1" smtClean="0">
                <a:solidFill>
                  <a:srgbClr val="000000"/>
                </a:solidFill>
                <a:latin typeface="+mj-lt"/>
              </a:rPr>
              <a:t>midstream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lvl="2" algn="just">
              <a:spcBef>
                <a:spcPts val="4200"/>
              </a:spcBef>
            </a:pPr>
            <a:endParaRPr lang="pt-BR" sz="2200" b="1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379E67-BA68-444B-B63A-B45008856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-13845" y="10226675"/>
            <a:ext cx="20040719" cy="10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B2DA978-EC23-4477-A026-6E83F5FE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56646"/>
            <a:ext cx="17953857" cy="923330"/>
          </a:xfrm>
        </p:spPr>
        <p:txBody>
          <a:bodyPr/>
          <a:lstStyle/>
          <a:p>
            <a:pPr algn="ctr"/>
            <a:r>
              <a:rPr lang="pt-BR" sz="6000" dirty="0" smtClean="0">
                <a:solidFill>
                  <a:srgbClr val="2D4D7E"/>
                </a:solidFill>
                <a:latin typeface="+mn-lt"/>
                <a:ea typeface="+mn-ea"/>
                <a:cs typeface="+mn-cs"/>
              </a:rPr>
              <a:t>A Petróleo Brasileiro S.A. (Petrobras)</a:t>
            </a:r>
            <a:endParaRPr lang="pt-BR" sz="6000" dirty="0">
              <a:solidFill>
                <a:srgbClr val="2D4D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D560C-63F5-4562-861C-CA9FF374C9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850" y="2149475"/>
            <a:ext cx="17491320" cy="8817799"/>
          </a:xfrm>
        </p:spPr>
        <p:txBody>
          <a:bodyPr/>
          <a:lstStyle/>
          <a:p>
            <a:pPr marL="457200" indent="-457200" algn="just"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Criação autorizada pela Lei nº 2.004/1953 (art. 5º) e efetivada pelo Decreto nº 35.208/1954 (art. 1º)</a:t>
            </a:r>
            <a:endParaRPr lang="pt-BR" sz="3200" dirty="0">
              <a:solidFill>
                <a:srgbClr val="000000"/>
              </a:solidFill>
              <a:latin typeface="+mj-lt"/>
            </a:endParaRP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rgbClr val="000000"/>
                </a:solidFill>
                <a:latin typeface="+mj-lt"/>
              </a:rPr>
              <a:t>Sociedade de economia mista, vinculada ao MME.</a:t>
            </a:r>
          </a:p>
          <a:p>
            <a:pPr marL="1371600" lvl="2" indent="-457200" algn="just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Objeto</a:t>
            </a:r>
            <a:r>
              <a:rPr lang="pt-BR" sz="2200" dirty="0" smtClean="0">
                <a:solidFill>
                  <a:srgbClr val="000000"/>
                </a:solidFill>
                <a:latin typeface="+mj-lt"/>
              </a:rPr>
              <a:t>: pesquisa, Lavra, refinação, comércio e transporte de Petróleo proveniente de poço, de xisto ou de outras rochas, de seus derivados, de gás natural, bem como atividades correlatas ou afins (art. 61 da Lei nº 9.478/1997)</a:t>
            </a: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1371600" lvl="2" indent="-457200" algn="just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Atividades econômicas exercidas em regime de livre competição (§ 1º do art. 61 da Lei nº 9.478/1997).</a:t>
            </a:r>
          </a:p>
          <a:p>
            <a:pPr marL="1371600" lvl="2" indent="-457200" algn="just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Atua no Brasil e no exterior, em atividades de </a:t>
            </a:r>
            <a:r>
              <a:rPr lang="pt-BR" sz="2200" b="1" i="1" dirty="0" smtClean="0">
                <a:solidFill>
                  <a:srgbClr val="000000"/>
                </a:solidFill>
                <a:latin typeface="+mj-lt"/>
              </a:rPr>
              <a:t>upstream, midstream </a:t>
            </a: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e </a:t>
            </a:r>
            <a:r>
              <a:rPr lang="pt-BR" sz="2200" b="1" i="1" dirty="0" smtClean="0">
                <a:solidFill>
                  <a:srgbClr val="000000"/>
                </a:solidFill>
                <a:latin typeface="+mj-lt"/>
              </a:rPr>
              <a:t>downstream.</a:t>
            </a:r>
          </a:p>
          <a:p>
            <a:pPr marL="1371600" lvl="2" indent="-457200" algn="just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Operação exclusiva x direito de preferência.</a:t>
            </a:r>
          </a:p>
          <a:p>
            <a:pPr marL="1371600" lvl="2" indent="-457200" algn="just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Regime jurídico de direito privado.</a:t>
            </a:r>
          </a:p>
          <a:p>
            <a:pPr marL="1371600" lvl="2" indent="-457200" algn="just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Interesse privado e público secundário.</a:t>
            </a:r>
          </a:p>
          <a:p>
            <a:pPr marL="1371600" lvl="2" indent="-457200" algn="just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000000"/>
                </a:solidFill>
                <a:latin typeface="+mj-lt"/>
              </a:rPr>
              <a:t>É a NOC brasileira e, como sociedade anônima de âmbito internacional que é, visa ao lucro para seus acionistas, inclusive a União.</a:t>
            </a:r>
          </a:p>
          <a:p>
            <a:pPr marL="1371600" lvl="2" indent="-457200" algn="just">
              <a:spcBef>
                <a:spcPts val="4200"/>
              </a:spcBef>
              <a:buFont typeface="Arial" panose="020B0604020202020204" pitchFamily="34" charset="0"/>
              <a:buChar char="•"/>
            </a:pPr>
            <a:endParaRPr lang="pt-BR" sz="2200" b="1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379E67-BA68-444B-B63A-B45008856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-13845" y="10226675"/>
            <a:ext cx="20040719" cy="10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B379E67-BA68-444B-B63A-B45008856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0" y="10318750"/>
            <a:ext cx="20040719" cy="9906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0"/>
            <a:ext cx="20040719" cy="1191095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  <a:p>
            <a:pPr algn="ctr"/>
            <a:r>
              <a:rPr lang="pt-BR" sz="4800" dirty="0" smtClean="0">
                <a:solidFill>
                  <a:srgbClr val="FFC000"/>
                </a:solidFill>
              </a:rPr>
              <a:t>INTRODUÇÃO</a:t>
            </a:r>
          </a:p>
          <a:p>
            <a:pPr algn="ctr"/>
            <a:r>
              <a:rPr lang="pt-BR" sz="4800" dirty="0" smtClean="0">
                <a:solidFill>
                  <a:srgbClr val="FFC000"/>
                </a:solidFill>
              </a:rPr>
              <a:t>Regimes Jurídicos Fiscais de Concessão e Partilha de Produção</a:t>
            </a:r>
          </a:p>
          <a:p>
            <a:endParaRPr lang="pt-BR" sz="4800" dirty="0">
              <a:solidFill>
                <a:srgbClr val="FFC000"/>
              </a:solidFill>
            </a:endParaRPr>
          </a:p>
          <a:p>
            <a:endParaRPr lang="pt-BR" sz="4800" dirty="0" smtClean="0">
              <a:solidFill>
                <a:srgbClr val="FFC000"/>
              </a:solidFill>
            </a:endParaRPr>
          </a:p>
          <a:p>
            <a:endParaRPr lang="pt-BR" sz="4800" dirty="0">
              <a:solidFill>
                <a:srgbClr val="FFC000"/>
              </a:solidFill>
            </a:endParaRPr>
          </a:p>
          <a:p>
            <a:endParaRPr lang="pt-BR" sz="4800" dirty="0" smtClean="0">
              <a:solidFill>
                <a:srgbClr val="FFC000"/>
              </a:solidFill>
            </a:endParaRPr>
          </a:p>
          <a:p>
            <a:endParaRPr lang="pt-BR" sz="4800" dirty="0">
              <a:solidFill>
                <a:srgbClr val="FFC000"/>
              </a:solidFill>
            </a:endParaRPr>
          </a:p>
          <a:p>
            <a:endParaRPr lang="pt-BR" sz="4800" dirty="0" smtClean="0">
              <a:solidFill>
                <a:srgbClr val="FFC000"/>
              </a:solidFill>
            </a:endParaRPr>
          </a:p>
          <a:p>
            <a:endParaRPr lang="pt-BR" sz="4800" dirty="0">
              <a:solidFill>
                <a:srgbClr val="FFC000"/>
              </a:solidFill>
            </a:endParaRPr>
          </a:p>
          <a:p>
            <a:r>
              <a:rPr lang="pt-BR" sz="4800" dirty="0" smtClean="0">
                <a:solidFill>
                  <a:srgbClr val="FFC000"/>
                </a:solidFill>
              </a:rPr>
              <a:t>.</a:t>
            </a:r>
            <a:endParaRPr lang="pt-BR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B2DA978-EC23-4477-A026-6E83F5FE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50" y="244475"/>
            <a:ext cx="17953857" cy="923330"/>
          </a:xfrm>
        </p:spPr>
        <p:txBody>
          <a:bodyPr/>
          <a:lstStyle/>
          <a:p>
            <a:pPr algn="ctr"/>
            <a:r>
              <a:rPr lang="pt-BR" sz="6000" dirty="0" smtClean="0">
                <a:solidFill>
                  <a:srgbClr val="2D4D7E"/>
                </a:solidFill>
                <a:latin typeface="+mn-lt"/>
                <a:ea typeface="+mn-ea"/>
                <a:cs typeface="+mn-cs"/>
              </a:rPr>
              <a:t>O Papel da ANP e da PPSA no RPP Brasileiro</a:t>
            </a:r>
            <a:endParaRPr lang="pt-BR" sz="6000" dirty="0">
              <a:solidFill>
                <a:srgbClr val="2D4D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D560C-63F5-4562-861C-CA9FF374C9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0330" y="1768475"/>
            <a:ext cx="17491320" cy="984885"/>
          </a:xfrm>
        </p:spPr>
        <p:txBody>
          <a:bodyPr/>
          <a:lstStyle/>
          <a:p>
            <a:pPr marL="457200" indent="-457200" algn="just"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Contratos de Partilha de Produção: </a:t>
            </a:r>
            <a:r>
              <a:rPr lang="pt-BR" sz="3200" dirty="0" smtClean="0">
                <a:solidFill>
                  <a:srgbClr val="000000"/>
                </a:solidFill>
                <a:latin typeface="+mj-lt"/>
              </a:rPr>
              <a:t>não é factível que uma mesma entidade seja reguladora, fiscalizadora e Gestora dos contratos</a:t>
            </a:r>
            <a:r>
              <a:rPr lang="pt-BR" sz="3200" b="1" dirty="0">
                <a:solidFill>
                  <a:srgbClr val="000000"/>
                </a:solidFill>
                <a:latin typeface="+mj-lt"/>
              </a:rPr>
              <a:t>.</a:t>
            </a:r>
            <a:endParaRPr lang="pt-BR" sz="32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912343"/>
              </p:ext>
            </p:extLst>
          </p:nvPr>
        </p:nvGraphicFramePr>
        <p:xfrm>
          <a:off x="1289050" y="3042130"/>
          <a:ext cx="16992600" cy="8219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300">
                  <a:extLst>
                    <a:ext uri="{9D8B030D-6E8A-4147-A177-3AD203B41FA5}">
                      <a16:colId xmlns:a16="http://schemas.microsoft.com/office/drawing/2014/main" val="2252435001"/>
                    </a:ext>
                  </a:extLst>
                </a:gridCol>
                <a:gridCol w="8496300">
                  <a:extLst>
                    <a:ext uri="{9D8B030D-6E8A-4147-A177-3AD203B41FA5}">
                      <a16:colId xmlns:a16="http://schemas.microsoft.com/office/drawing/2014/main" val="562695769"/>
                    </a:ext>
                  </a:extLst>
                </a:gridCol>
              </a:tblGrid>
              <a:tr h="749188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solidFill>
                            <a:schemeClr val="bg1"/>
                          </a:solidFill>
                        </a:rPr>
                        <a:t>ANP</a:t>
                      </a:r>
                      <a:endParaRPr lang="pt-BR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solidFill>
                            <a:schemeClr val="bg1"/>
                          </a:solidFill>
                        </a:rPr>
                        <a:t>PPSA</a:t>
                      </a:r>
                      <a:endParaRPr lang="pt-BR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52537"/>
                  </a:ext>
                </a:extLst>
              </a:tr>
              <a:tr h="969257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Órgão</a:t>
                      </a:r>
                      <a:r>
                        <a:rPr lang="pt-BR" sz="2000" baseline="0" dirty="0" smtClean="0"/>
                        <a:t> </a:t>
                      </a:r>
                      <a:r>
                        <a:rPr lang="pt-BR" sz="2000" u="sng" baseline="0" dirty="0" smtClean="0"/>
                        <a:t>regulador e fiscalizador</a:t>
                      </a:r>
                      <a:r>
                        <a:rPr lang="pt-BR" sz="2000" u="none" baseline="0" dirty="0" smtClean="0"/>
                        <a:t> da IPG no Brasil. Posição jurídica acima dos Consorciados (Contratados em regime de Partilha de Produção e Concessionários).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0" u="sng" dirty="0" smtClean="0"/>
                        <a:t>Membro</a:t>
                      </a:r>
                      <a:r>
                        <a:rPr lang="pt-BR" sz="2000" b="0" u="sng" baseline="0" dirty="0" smtClean="0"/>
                        <a:t> do Consórcio</a:t>
                      </a:r>
                      <a:r>
                        <a:rPr lang="pt-BR" sz="2000" b="0" u="none" baseline="0" dirty="0" smtClean="0"/>
                        <a:t> responsável pelas Operações. É parceira e Gestora. Posição jurídica similar à dos demais Consorciados (Contratados em regime de Partilha de Produção). É agente regulado da IPG.</a:t>
                      </a:r>
                      <a:endParaRPr lang="pt-BR" sz="2000" b="0" u="sng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105922"/>
                  </a:ext>
                </a:extLst>
              </a:tr>
              <a:tr h="829654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Tem</a:t>
                      </a:r>
                      <a:r>
                        <a:rPr lang="pt-BR" sz="2000" baseline="0" dirty="0" smtClean="0"/>
                        <a:t> acesso e administra os dados e informações adquiridos e processados.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Tem</a:t>
                      </a:r>
                      <a:r>
                        <a:rPr lang="pt-BR" sz="2000" baseline="0" dirty="0" smtClean="0"/>
                        <a:t> acesso a </a:t>
                      </a:r>
                      <a:r>
                        <a:rPr lang="pt-BR" sz="2000" u="sng" baseline="0" dirty="0" smtClean="0"/>
                        <a:t>todos </a:t>
                      </a:r>
                      <a:r>
                        <a:rPr lang="pt-BR" sz="2000" u="none" baseline="0" dirty="0" smtClean="0"/>
                        <a:t>os documentos necessários ao exercício do poder geral de gestão. 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563253"/>
                  </a:ext>
                </a:extLst>
              </a:tr>
              <a:tr h="829654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Instância</a:t>
                      </a:r>
                      <a:r>
                        <a:rPr lang="pt-BR" sz="2000" baseline="0" dirty="0" smtClean="0"/>
                        <a:t> final de aprovação dos Planos de Exploração, Avaliação, Desenvolvimento e Produção.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Participa da elaboração dos planos e de sua aprovação no âmbito do Comitê Operacional.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02687"/>
                  </a:ext>
                </a:extLst>
              </a:tr>
              <a:tr h="829654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Avalia</a:t>
                      </a:r>
                      <a:r>
                        <a:rPr lang="pt-BR" sz="2000" baseline="0" dirty="0" smtClean="0"/>
                        <a:t> os Planos de Desenvolvimento como órgão regulador: foco no fator de recuperação.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Avalia</a:t>
                      </a:r>
                      <a:r>
                        <a:rPr lang="pt-BR" sz="2000" baseline="0" dirty="0" smtClean="0"/>
                        <a:t> os Planos de Desenvolvimento como membro do Consórcio: foco no VPL do projeto.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267979"/>
                  </a:ext>
                </a:extLst>
              </a:tr>
              <a:tr h="1262972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Sem acesso a JOA e documentos complementares de caráter</a:t>
                      </a:r>
                      <a:r>
                        <a:rPr lang="pt-BR" sz="2000" baseline="0" dirty="0" smtClean="0"/>
                        <a:t> privado</a:t>
                      </a:r>
                      <a:r>
                        <a:rPr lang="pt-BR" sz="2000" dirty="0" smtClean="0"/>
                        <a:t>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É parte (às vezes interveniente anuente) de</a:t>
                      </a:r>
                      <a:r>
                        <a:rPr lang="pt-BR" sz="2000" baseline="0" dirty="0" smtClean="0"/>
                        <a:t> documentos complementares de caráter privado, como o acordo de gestão, regimento interno do Comitê Operacional, procedimentos contábeis, </a:t>
                      </a:r>
                      <a:r>
                        <a:rPr lang="pt-BR" sz="2000" i="1" baseline="0" dirty="0" smtClean="0"/>
                        <a:t>lifting </a:t>
                      </a:r>
                      <a:r>
                        <a:rPr lang="pt-BR" sz="2000" i="1" baseline="0" dirty="0" err="1" smtClean="0"/>
                        <a:t>agreements</a:t>
                      </a:r>
                      <a:r>
                        <a:rPr lang="pt-BR" sz="2000" i="1" baseline="0" dirty="0" smtClean="0"/>
                        <a:t> </a:t>
                      </a:r>
                      <a:r>
                        <a:rPr lang="pt-BR" sz="2000" i="0" baseline="0" dirty="0" smtClean="0"/>
                        <a:t>e </a:t>
                      </a:r>
                      <a:r>
                        <a:rPr lang="pt-BR" sz="2000" i="1" baseline="0" dirty="0" smtClean="0"/>
                        <a:t>gas </a:t>
                      </a:r>
                      <a:r>
                        <a:rPr lang="pt-BR" sz="2000" i="1" baseline="0" dirty="0" err="1" smtClean="0"/>
                        <a:t>sale</a:t>
                      </a:r>
                      <a:r>
                        <a:rPr lang="pt-BR" sz="2000" i="1" baseline="0" dirty="0" smtClean="0"/>
                        <a:t> </a:t>
                      </a:r>
                      <a:r>
                        <a:rPr lang="pt-BR" sz="2000" i="1" baseline="0" dirty="0" err="1" smtClean="0"/>
                        <a:t>agreements</a:t>
                      </a:r>
                      <a:r>
                        <a:rPr lang="pt-BR" sz="2000" i="1" baseline="0" dirty="0" smtClean="0"/>
                        <a:t>.</a:t>
                      </a:r>
                      <a:r>
                        <a:rPr lang="pt-BR" sz="2000" baseline="0" dirty="0" smtClean="0"/>
                        <a:t> 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563"/>
                  </a:ext>
                </a:extLst>
              </a:tr>
              <a:tr h="9692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N</a:t>
                      </a:r>
                      <a:r>
                        <a:rPr lang="pt-BR" sz="2000" baseline="0" dirty="0" smtClean="0"/>
                        <a:t>ão interfere na Declaração de Comercialidade. Ato unilateral (porém não incondicionado) dos Consorciados. ANP aprova o RFAD.</a:t>
                      </a:r>
                      <a:endParaRPr lang="pt-BR" sz="2000" dirty="0" smtClean="0"/>
                    </a:p>
                    <a:p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Conquanto</a:t>
                      </a:r>
                      <a:r>
                        <a:rPr lang="pt-BR" sz="2000" baseline="0" dirty="0" smtClean="0"/>
                        <a:t> não vote no Comitê Operacional pela Declaração de Comercialidade de uma Descoberta (a não ser em casos excepcionais) participa das etapas que nela culminam.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39087"/>
                  </a:ext>
                </a:extLst>
              </a:tr>
              <a:tr h="829654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Aplica multa em caso de não cumprimento de Conteúdo</a:t>
                      </a:r>
                      <a:r>
                        <a:rPr lang="pt-BR" sz="2000" baseline="0" dirty="0" smtClean="0"/>
                        <a:t> Local.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Exige o cumprimento do Conteúdo</a:t>
                      </a:r>
                      <a:r>
                        <a:rPr lang="pt-BR" sz="2000" baseline="0" dirty="0" smtClean="0"/>
                        <a:t> Local. 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06557"/>
                  </a:ext>
                </a:extLst>
              </a:tr>
              <a:tr h="829654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Fiscaliza</a:t>
                      </a:r>
                      <a:r>
                        <a:rPr lang="pt-BR" sz="2000" baseline="0" dirty="0" smtClean="0"/>
                        <a:t> Royalties e participações especiais.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Calcula Excedente em Óleo da União.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07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0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B2DA978-EC23-4477-A026-6E83F5FE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50" y="244475"/>
            <a:ext cx="17953857" cy="923330"/>
          </a:xfrm>
        </p:spPr>
        <p:txBody>
          <a:bodyPr/>
          <a:lstStyle/>
          <a:p>
            <a:pPr algn="ctr"/>
            <a:r>
              <a:rPr lang="pt-BR" sz="6000" dirty="0" smtClean="0">
                <a:solidFill>
                  <a:srgbClr val="2D4D7E"/>
                </a:solidFill>
                <a:latin typeface="+mn-lt"/>
                <a:ea typeface="+mn-ea"/>
                <a:cs typeface="+mn-cs"/>
              </a:rPr>
              <a:t>O Papel da ANP e da PPSA no RPP Brasileiro</a:t>
            </a:r>
            <a:endParaRPr lang="pt-BR" sz="6000" dirty="0">
              <a:solidFill>
                <a:srgbClr val="2D4D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D560C-63F5-4562-861C-CA9FF374C9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0330" y="1768475"/>
            <a:ext cx="17491320" cy="984885"/>
          </a:xfrm>
        </p:spPr>
        <p:txBody>
          <a:bodyPr/>
          <a:lstStyle/>
          <a:p>
            <a:pPr marL="457200" indent="-457200" algn="just"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Comercialização do Petróleo e Gás Natural da União: </a:t>
            </a:r>
            <a:r>
              <a:rPr lang="pt-BR" sz="3200" dirty="0" smtClean="0">
                <a:solidFill>
                  <a:srgbClr val="000000"/>
                </a:solidFill>
                <a:latin typeface="+mj-lt"/>
              </a:rPr>
              <a:t>é atividade econômica, não podendo, portanto, ser exercida por autarquia.</a:t>
            </a:r>
            <a:endParaRPr lang="pt-BR" sz="32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834725"/>
              </p:ext>
            </p:extLst>
          </p:nvPr>
        </p:nvGraphicFramePr>
        <p:xfrm>
          <a:off x="1822450" y="3902075"/>
          <a:ext cx="17068800" cy="4638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300">
                  <a:extLst>
                    <a:ext uri="{9D8B030D-6E8A-4147-A177-3AD203B41FA5}">
                      <a16:colId xmlns:a16="http://schemas.microsoft.com/office/drawing/2014/main" val="2252435001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562695769"/>
                    </a:ext>
                  </a:extLst>
                </a:gridCol>
              </a:tblGrid>
              <a:tr h="826183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solidFill>
                            <a:schemeClr val="bg1"/>
                          </a:solidFill>
                        </a:rPr>
                        <a:t>ANP</a:t>
                      </a:r>
                      <a:endParaRPr lang="pt-BR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solidFill>
                            <a:schemeClr val="bg1"/>
                          </a:solidFill>
                        </a:rPr>
                        <a:t>PPSA</a:t>
                      </a:r>
                      <a:endParaRPr lang="pt-BR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52537"/>
                  </a:ext>
                </a:extLst>
              </a:tr>
              <a:tr h="1068011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Como autarquia que é, não executa atividade econômica.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0" u="none" dirty="0" smtClean="0"/>
                        <a:t>Empresa</a:t>
                      </a:r>
                      <a:r>
                        <a:rPr lang="pt-BR" sz="2000" b="0" u="none" baseline="0" dirty="0" smtClean="0"/>
                        <a:t> pública, não dependente, sujeita ao regime jurídico de direito privado, executora de atividade econômica.</a:t>
                      </a:r>
                      <a:endParaRPr lang="pt-BR" sz="2000" b="0" u="non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105922"/>
                  </a:ext>
                </a:extLst>
              </a:tr>
              <a:tr h="91491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Como</a:t>
                      </a:r>
                      <a:r>
                        <a:rPr lang="pt-BR" sz="2000" baseline="0" dirty="0" smtClean="0"/>
                        <a:t> órgão regulador, concede autorização para comercializar Gás Natural.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Como agente regulado, recebe autorização</a:t>
                      </a:r>
                      <a:r>
                        <a:rPr lang="pt-BR" sz="2000" baseline="0" dirty="0" smtClean="0"/>
                        <a:t> da ANP para comercializar o Gás Natural da União.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563253"/>
                  </a:ext>
                </a:extLst>
              </a:tr>
              <a:tr h="91491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Como</a:t>
                      </a:r>
                      <a:r>
                        <a:rPr lang="pt-BR" sz="2000" baseline="0" dirty="0" smtClean="0"/>
                        <a:t> órgão regulador, concede autorização para exportar Petróleo.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Como agente regulado, recebe autorização da ANP para exportar Petróleo.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02687"/>
                  </a:ext>
                </a:extLst>
              </a:tr>
              <a:tr h="91491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Natureza</a:t>
                      </a:r>
                      <a:r>
                        <a:rPr lang="pt-BR" sz="2000" baseline="0" dirty="0" smtClean="0"/>
                        <a:t> jurídica impede assunção de riscos da comercialização dos hidrocarbonetos.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Assume custos</a:t>
                      </a:r>
                      <a:r>
                        <a:rPr lang="pt-BR" sz="2000" baseline="0" dirty="0" smtClean="0"/>
                        <a:t> e riscos da comercialização dos hidrocarbonetos.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26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567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B2DA978-EC23-4477-A026-6E83F5FE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50" y="244475"/>
            <a:ext cx="17953857" cy="923330"/>
          </a:xfrm>
        </p:spPr>
        <p:txBody>
          <a:bodyPr/>
          <a:lstStyle/>
          <a:p>
            <a:pPr algn="ctr"/>
            <a:r>
              <a:rPr lang="pt-BR" sz="6000" dirty="0" smtClean="0">
                <a:solidFill>
                  <a:srgbClr val="2D4D7E"/>
                </a:solidFill>
                <a:latin typeface="+mn-lt"/>
                <a:ea typeface="+mn-ea"/>
                <a:cs typeface="+mn-cs"/>
              </a:rPr>
              <a:t>O Papel da ANP e da PPSA no RPP Brasileiro</a:t>
            </a:r>
            <a:endParaRPr lang="pt-BR" sz="6000" dirty="0">
              <a:solidFill>
                <a:srgbClr val="2D4D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D560C-63F5-4562-861C-CA9FF374C9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0330" y="1768475"/>
            <a:ext cx="17491320" cy="984885"/>
          </a:xfrm>
        </p:spPr>
        <p:txBody>
          <a:bodyPr/>
          <a:lstStyle/>
          <a:p>
            <a:pPr marL="457200" indent="-457200" algn="just"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Individualização da Produção (unitização): </a:t>
            </a:r>
            <a:r>
              <a:rPr lang="pt-BR" sz="3200" dirty="0" smtClean="0">
                <a:solidFill>
                  <a:srgbClr val="000000"/>
                </a:solidFill>
                <a:latin typeface="+mj-lt"/>
              </a:rPr>
              <a:t>é atividade econômica, não podendo, portanto, ser exercida por autarquia.</a:t>
            </a:r>
            <a:endParaRPr lang="pt-BR" sz="32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213106"/>
              </p:ext>
            </p:extLst>
          </p:nvPr>
        </p:nvGraphicFramePr>
        <p:xfrm>
          <a:off x="1822450" y="3902075"/>
          <a:ext cx="17068800" cy="5034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300">
                  <a:extLst>
                    <a:ext uri="{9D8B030D-6E8A-4147-A177-3AD203B41FA5}">
                      <a16:colId xmlns:a16="http://schemas.microsoft.com/office/drawing/2014/main" val="2252435001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562695769"/>
                    </a:ext>
                  </a:extLst>
                </a:gridCol>
              </a:tblGrid>
              <a:tr h="826183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solidFill>
                            <a:schemeClr val="bg1"/>
                          </a:solidFill>
                        </a:rPr>
                        <a:t>ANP</a:t>
                      </a:r>
                      <a:endParaRPr lang="pt-BR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solidFill>
                            <a:schemeClr val="bg1"/>
                          </a:solidFill>
                        </a:rPr>
                        <a:t>PPSA</a:t>
                      </a:r>
                      <a:endParaRPr lang="pt-BR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52537"/>
                  </a:ext>
                </a:extLst>
              </a:tr>
              <a:tr h="1068011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Aprova os Acordos de Individualização</a:t>
                      </a:r>
                      <a:r>
                        <a:rPr lang="pt-BR" sz="2000" baseline="0" dirty="0" smtClean="0"/>
                        <a:t> da Produção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0" u="none" dirty="0" smtClean="0"/>
                        <a:t>É parte</a:t>
                      </a:r>
                      <a:r>
                        <a:rPr lang="pt-BR" sz="2000" b="0" u="none" baseline="0" dirty="0" smtClean="0"/>
                        <a:t> dos Acordos de Individualização envolvendo Áreas não Contratadas. É Interveniente Anuente nos Acordos de Individualização envolvendo áreas contratadas em regime de Partilha de Produção.</a:t>
                      </a:r>
                      <a:endParaRPr lang="pt-BR" sz="2000" b="0" u="non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105922"/>
                  </a:ext>
                </a:extLst>
              </a:tr>
              <a:tr h="91491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Arbitra a divisão de direitos e obrigações caso as Partes não logrem sucesso</a:t>
                      </a:r>
                      <a:r>
                        <a:rPr lang="pt-BR" sz="2000" baseline="0" dirty="0" smtClean="0"/>
                        <a:t> na negociação dos Acordos de Individualização da Produção.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Defende os interesses da União e a representa nos</a:t>
                      </a:r>
                      <a:r>
                        <a:rPr lang="pt-BR" sz="2000" baseline="0" dirty="0" smtClean="0"/>
                        <a:t> Acordos de Individualização da Produção </a:t>
                      </a:r>
                      <a:r>
                        <a:rPr lang="pt-BR" sz="2000" u="sng" baseline="0" dirty="0" smtClean="0"/>
                        <a:t>negociando</a:t>
                      </a:r>
                      <a:r>
                        <a:rPr lang="pt-BR" sz="2000" u="none" baseline="0" dirty="0" smtClean="0"/>
                        <a:t> seus termos e condições.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563253"/>
                  </a:ext>
                </a:extLst>
              </a:tr>
              <a:tr h="91491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Posição de mediador, árbitro</a:t>
                      </a:r>
                      <a:r>
                        <a:rPr lang="pt-BR" sz="2000" baseline="0" dirty="0" smtClean="0"/>
                        <a:t> e garantidor do interesse público primário.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Posição técnica e negocial. Defende o interesse público secundário.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02687"/>
                  </a:ext>
                </a:extLst>
              </a:tr>
              <a:tr h="91491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Representa</a:t>
                      </a:r>
                      <a:r>
                        <a:rPr lang="pt-BR" sz="2000" baseline="0" dirty="0" smtClean="0"/>
                        <a:t> a União em unitizações envolvendo Áreas não Contratadas fora dos limites do polígono do pré-sal e Áreas Estratégicas. </a:t>
                      </a:r>
                    </a:p>
                    <a:p>
                      <a:r>
                        <a:rPr lang="pt-BR" sz="2000" baseline="0" dirty="0" smtClean="0"/>
                        <a:t>Nenhum acordo homologado até hoje. Conflito de posições jurídicas.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Representa a União em unitizações envolvendo Áreas</a:t>
                      </a:r>
                      <a:r>
                        <a:rPr lang="pt-BR" sz="2000" baseline="0" dirty="0" smtClean="0"/>
                        <a:t> não Contratadas dentro dos limites do polígono do pré-sal e Áreas Estratégicas.</a:t>
                      </a:r>
                    </a:p>
                    <a:p>
                      <a:r>
                        <a:rPr lang="pt-BR" sz="2000" baseline="0" dirty="0" smtClean="0"/>
                        <a:t>Oito AIPs celebrados e aprovados pela ANP. Dois Pré-AIPs. Mais de 10 acordos em estágio avançado de negociação.</a:t>
                      </a:r>
                      <a:endParaRPr lang="pt-BR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26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956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9246" y="2189203"/>
            <a:ext cx="17339786" cy="8559710"/>
          </a:xfrm>
        </p:spPr>
        <p:txBody>
          <a:bodyPr>
            <a:normAutofit/>
          </a:bodyPr>
          <a:lstStyle/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2"/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753923" lvl="1"/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753923" lvl="1"/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pt-BR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/>
          </a:p>
          <a:p>
            <a:endParaRPr lang="pt-BR" dirty="0"/>
          </a:p>
          <a:p>
            <a:pPr marL="753923" lvl="1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95424" y="474279"/>
            <a:ext cx="18761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spc="-75" dirty="0">
                <a:solidFill>
                  <a:srgbClr val="2D4D7E"/>
                </a:solidFill>
              </a:rPr>
              <a:t>Referências Bibliográficas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89246" y="2025168"/>
            <a:ext cx="17339786" cy="1785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98" b="1" dirty="0"/>
              <a:t>BNDES</a:t>
            </a:r>
            <a:r>
              <a:rPr lang="pt-BR" sz="3298" dirty="0"/>
              <a:t>, Estudos de Alternativas Regulatórias, Institucionais e Financeiras para a Exploração e Produção de Petróleo e Gás Natural e para o Desenvolvimento da Industrial da Cadeia Produtiva de Petróleo e Gás Natural no Brasil. Bain Company e Tozzini e Freire Advogados. 2008.</a:t>
            </a:r>
          </a:p>
          <a:p>
            <a:endParaRPr lang="pt-BR" sz="3298" dirty="0"/>
          </a:p>
          <a:p>
            <a:r>
              <a:rPr lang="pt-BR" sz="3298" b="1" dirty="0"/>
              <a:t>BINDEMANN</a:t>
            </a:r>
            <a:r>
              <a:rPr lang="pt-BR" sz="3298" dirty="0"/>
              <a:t>, Kirsten. Production-Sharing Agreements: an economic analysis. Oxford </a:t>
            </a:r>
            <a:r>
              <a:rPr lang="pt-BR" sz="3298" dirty="0" err="1"/>
              <a:t>Institute</a:t>
            </a:r>
            <a:r>
              <a:rPr lang="pt-BR" sz="3298" dirty="0"/>
              <a:t> for Energy </a:t>
            </a:r>
            <a:r>
              <a:rPr lang="pt-BR" sz="3298" dirty="0" err="1"/>
              <a:t>Studeis</a:t>
            </a:r>
            <a:r>
              <a:rPr lang="pt-BR" sz="3298" dirty="0"/>
              <a:t>, 1999.</a:t>
            </a:r>
          </a:p>
          <a:p>
            <a:endParaRPr lang="pt-BR" sz="3298" dirty="0"/>
          </a:p>
          <a:p>
            <a:r>
              <a:rPr lang="pt-BR" sz="3298" b="1" dirty="0"/>
              <a:t>CALMON</a:t>
            </a:r>
            <a:r>
              <a:rPr lang="pt-BR" sz="3298" dirty="0"/>
              <a:t>, Alexandre </a:t>
            </a:r>
            <a:r>
              <a:rPr lang="pt-BR" sz="3298" i="1" dirty="0"/>
              <a:t>et </a:t>
            </a:r>
            <a:r>
              <a:rPr lang="pt-BR" sz="3298" i="1" dirty="0" err="1"/>
              <a:t>all</a:t>
            </a:r>
            <a:r>
              <a:rPr lang="pt-BR" sz="3298" i="1" dirty="0"/>
              <a:t>. </a:t>
            </a:r>
            <a:r>
              <a:rPr lang="pt-BR" sz="3298" dirty="0"/>
              <a:t>Contrato de Partilha de Produção Comentado. Comissão de Petróleo e Derivados da OAB/RJ, 2018.</a:t>
            </a:r>
          </a:p>
          <a:p>
            <a:endParaRPr lang="pt-BR" sz="3298" dirty="0"/>
          </a:p>
          <a:p>
            <a:r>
              <a:rPr lang="pt-BR" sz="3298" b="1" dirty="0"/>
              <a:t>DAVID</a:t>
            </a:r>
            <a:r>
              <a:rPr lang="pt-BR" sz="3298" dirty="0"/>
              <a:t>, Olavo Bentes. Notas de Aula Curso de Extensão em Direito de Energia. IBDE, 2019.</a:t>
            </a:r>
            <a:endParaRPr lang="pt-BR" sz="3298" b="1" dirty="0"/>
          </a:p>
          <a:p>
            <a:endParaRPr lang="pt-BR" sz="3298" dirty="0"/>
          </a:p>
          <a:p>
            <a:r>
              <a:rPr lang="pt-BR" sz="3298" b="1" dirty="0"/>
              <a:t>DELLOIT</a:t>
            </a:r>
            <a:r>
              <a:rPr lang="pt-BR" sz="3298" dirty="0"/>
              <a:t>, Challenges with Production Sharing Contracts in Brazil: what the International experience na literature review can tell us?. OTC, 2019.</a:t>
            </a:r>
            <a:endParaRPr lang="pt-BR" sz="3298" b="1" dirty="0"/>
          </a:p>
          <a:p>
            <a:endParaRPr lang="pt-BR" sz="3298" dirty="0"/>
          </a:p>
          <a:p>
            <a:r>
              <a:rPr lang="pt-BR" sz="3298" b="1" dirty="0"/>
              <a:t>VAN MEURS</a:t>
            </a:r>
            <a:r>
              <a:rPr lang="pt-BR" sz="3298" dirty="0"/>
              <a:t>, Pedro. Flexible Gross Split Sharing: a new fiscal model for the upstream petroleum industry. 2017.</a:t>
            </a:r>
          </a:p>
          <a:p>
            <a:endParaRPr lang="pt-BR" sz="3298" dirty="0"/>
          </a:p>
          <a:p>
            <a:endParaRPr lang="pt-BR" sz="3298" dirty="0"/>
          </a:p>
          <a:p>
            <a:endParaRPr lang="pt-BR" sz="3298" dirty="0"/>
          </a:p>
          <a:p>
            <a:endParaRPr lang="pt-BR" sz="3298" b="1" dirty="0"/>
          </a:p>
          <a:p>
            <a:endParaRPr lang="pt-BR" sz="3298" dirty="0"/>
          </a:p>
          <a:p>
            <a:endParaRPr lang="pt-BR" sz="3298" b="1" dirty="0"/>
          </a:p>
          <a:p>
            <a:endParaRPr lang="pt-BR" sz="3298" b="1" dirty="0"/>
          </a:p>
          <a:p>
            <a:endParaRPr lang="pt-BR" sz="3298" b="1" dirty="0"/>
          </a:p>
          <a:p>
            <a:endParaRPr lang="pt-BR" sz="3298" b="1" dirty="0"/>
          </a:p>
          <a:p>
            <a:endParaRPr lang="pt-BR" sz="3298" b="1" dirty="0"/>
          </a:p>
          <a:p>
            <a:endParaRPr lang="pt-BR" sz="3298" dirty="0"/>
          </a:p>
          <a:p>
            <a:endParaRPr lang="pt-BR" sz="3298" b="1" dirty="0"/>
          </a:p>
          <a:p>
            <a:endParaRPr lang="pt-BR" sz="3298" b="1" dirty="0"/>
          </a:p>
          <a:p>
            <a:endParaRPr lang="pt-BR" sz="3298" b="1" dirty="0"/>
          </a:p>
          <a:p>
            <a:endParaRPr lang="pt-BR" sz="3298" dirty="0"/>
          </a:p>
          <a:p>
            <a:endParaRPr lang="pt-BR" sz="3298" b="1" dirty="0"/>
          </a:p>
          <a:p>
            <a:endParaRPr lang="pt-BR" sz="3298" dirty="0"/>
          </a:p>
          <a:p>
            <a:endParaRPr lang="pt-BR" sz="3298" dirty="0"/>
          </a:p>
        </p:txBody>
      </p:sp>
    </p:spTree>
    <p:extLst>
      <p:ext uri="{BB962C8B-B14F-4D97-AF65-F5344CB8AC3E}">
        <p14:creationId xmlns:p14="http://schemas.microsoft.com/office/powerpoint/2010/main" val="1985669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859EC2-4B09-4DC2-BBE1-7622E9E9D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869"/>
            <a:ext cx="20104100" cy="113085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8338502" y="8722171"/>
            <a:ext cx="4381500" cy="6359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pt-BR" sz="2800" dirty="0">
                <a:solidFill>
                  <a:schemeClr val="bg1"/>
                </a:solidFill>
                <a:latin typeface="Calibri"/>
                <a:cs typeface="Calibri"/>
              </a:rPr>
              <a:t>olavo.david@ppsa.gov.br</a:t>
            </a:r>
          </a:p>
        </p:txBody>
      </p:sp>
      <p:sp>
        <p:nvSpPr>
          <p:cNvPr id="29" name="object 29"/>
          <p:cNvSpPr/>
          <p:nvPr/>
        </p:nvSpPr>
        <p:spPr>
          <a:xfrm>
            <a:off x="8070850" y="8397875"/>
            <a:ext cx="190500" cy="1278211"/>
          </a:xfrm>
          <a:custGeom>
            <a:avLst/>
            <a:gdLst/>
            <a:ahLst/>
            <a:cxnLst/>
            <a:rect l="l" t="t" r="r" b="b"/>
            <a:pathLst>
              <a:path h="2795904">
                <a:moveTo>
                  <a:pt x="0" y="0"/>
                </a:moveTo>
                <a:lnTo>
                  <a:pt x="0" y="2795726"/>
                </a:lnTo>
              </a:path>
            </a:pathLst>
          </a:custGeom>
          <a:ln w="62825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3C86A43B-DF0C-4635-B4BF-7EEFAA4059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346450" y="2911475"/>
            <a:ext cx="1478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algn="ctr" defTabSz="895661"/>
            <a:r>
              <a:rPr lang="pt-BR" sz="6000" b="1" dirty="0">
                <a:solidFill>
                  <a:schemeClr val="bg1"/>
                </a:solidFill>
                <a:latin typeface="Calibri Light" panose="020F030202020403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74278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B2DA978-EC23-4477-A026-6E83F5FE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56646"/>
            <a:ext cx="17953857" cy="923330"/>
          </a:xfrm>
        </p:spPr>
        <p:txBody>
          <a:bodyPr/>
          <a:lstStyle/>
          <a:p>
            <a:pPr algn="ctr"/>
            <a:r>
              <a:rPr lang="pt-BR" sz="6000" dirty="0" smtClean="0">
                <a:solidFill>
                  <a:srgbClr val="2D4D7E"/>
                </a:solidFill>
                <a:latin typeface="+mn-lt"/>
                <a:ea typeface="+mn-ea"/>
                <a:cs typeface="+mn-cs"/>
              </a:rPr>
              <a:t>Regimes Jurídico-Fiscais Petrolíferos</a:t>
            </a:r>
            <a:endParaRPr lang="pt-BR" sz="6000" dirty="0">
              <a:solidFill>
                <a:srgbClr val="2D4D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D560C-63F5-4562-861C-CA9FF374C9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850" y="2149475"/>
            <a:ext cx="17491320" cy="8540800"/>
          </a:xfrm>
        </p:spPr>
        <p:txBody>
          <a:bodyPr/>
          <a:lstStyle/>
          <a:p>
            <a:pPr marL="457200" indent="-457200" algn="just"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Conceito: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Modo como o Estado ordena as atividades de Exploração e Produção de Petróleo e Gás Natural e se relaciona com os diferentes agentes da indústria, em especial as </a:t>
            </a:r>
            <a:r>
              <a:rPr lang="pt-BR" sz="2600" b="1" i="1" dirty="0" smtClean="0">
                <a:solidFill>
                  <a:srgbClr val="000000"/>
                </a:solidFill>
                <a:latin typeface="+mj-lt"/>
              </a:rPr>
              <a:t>oil companies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. Reflete as instituições político-econômicas, o grau de liberalidade econômica e a importância do Petróleo nas economias dos diversos países.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Elementos (rol exemplificativo):</a:t>
            </a:r>
          </a:p>
          <a:p>
            <a:pPr marL="1257300" lvl="2" indent="-342900" algn="just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Regime de propriedade dos hidrocarbonetos (acessão x dominial).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Fases contratuais (Exploração &amp; Produção).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Agentes governamentais envolvidos (nosso tema!).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Remuneração do Estado e OCs.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Mecanismos de escolha da OC a ser contatada.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Propriedade das instalações (reversão de bens para o Estado).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Propriedade e confidencialidade dos dados e informações sobre as Bacias Sedimentares.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Mecanismos de controle da Produção.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Transferência de tecnologia e Conteúdo Local.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Regras de unitização.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Solução de controvérsias (arbitragem internacional).</a:t>
            </a:r>
            <a:endParaRPr lang="pt-BR" sz="2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379E67-BA68-444B-B63A-B45008856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0" y="10318750"/>
            <a:ext cx="2004071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rc_mi" descr="http://www.diario-universal.com/wp-content/uploads/drake-first-oil-well-185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00" y="397"/>
            <a:ext cx="11897543" cy="1130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aixaDeTexto 2"/>
          <p:cNvSpPr txBox="1">
            <a:spLocks noChangeArrowheads="1"/>
          </p:cNvSpPr>
          <p:nvPr/>
        </p:nvSpPr>
        <p:spPr bwMode="auto">
          <a:xfrm>
            <a:off x="2013031" y="3481969"/>
            <a:ext cx="4308769" cy="42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98" b="1" dirty="0">
                <a:solidFill>
                  <a:schemeClr val="accent5">
                    <a:lumMod val="75000"/>
                  </a:schemeClr>
                </a:solidFill>
              </a:rPr>
              <a:t>Poço descobridor perfurado por Edwin Drake em Titusville, Pensilvânia, 1859.</a:t>
            </a:r>
          </a:p>
          <a:p>
            <a:endParaRPr lang="pt-BR" altLang="pt-BR" sz="3958" b="1" dirty="0">
              <a:solidFill>
                <a:srgbClr val="FF0000"/>
              </a:solidFill>
            </a:endParaRPr>
          </a:p>
          <a:p>
            <a:r>
              <a:rPr lang="pt-BR" altLang="pt-BR" sz="3298" b="1" dirty="0">
                <a:solidFill>
                  <a:schemeClr val="accent5">
                    <a:lumMod val="75000"/>
                  </a:schemeClr>
                </a:solidFill>
              </a:rPr>
              <a:t>Marco da moderna Indústria do Petróleo.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080250" y="320675"/>
            <a:ext cx="6117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spc="-75" dirty="0">
                <a:solidFill>
                  <a:srgbClr val="2D4D7E"/>
                </a:solidFill>
              </a:rPr>
              <a:t>Origem</a:t>
            </a:r>
          </a:p>
        </p:txBody>
      </p:sp>
    </p:spTree>
    <p:extLst>
      <p:ext uri="{BB962C8B-B14F-4D97-AF65-F5344CB8AC3E}">
        <p14:creationId xmlns:p14="http://schemas.microsoft.com/office/powerpoint/2010/main" val="4111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3106" y="1844560"/>
            <a:ext cx="17339786" cy="8309429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/>
          </a:p>
          <a:p>
            <a:endParaRPr lang="pt-BR" dirty="0"/>
          </a:p>
          <a:p>
            <a:pPr marL="753923" lvl="1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951" y="2788033"/>
            <a:ext cx="14463005" cy="714765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47766" y="10339647"/>
            <a:ext cx="17619807" cy="6218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979" dirty="0">
                <a:solidFill>
                  <a:schemeClr val="tx1"/>
                </a:solidFill>
              </a:rPr>
              <a:t>Fonte: DUVAL, Claude </a:t>
            </a:r>
            <a:r>
              <a:rPr lang="pt-BR" sz="1979" dirty="0" err="1">
                <a:solidFill>
                  <a:schemeClr val="tx1"/>
                </a:solidFill>
              </a:rPr>
              <a:t>et</a:t>
            </a:r>
            <a:r>
              <a:rPr lang="pt-BR" sz="1979" dirty="0">
                <a:solidFill>
                  <a:schemeClr val="tx1"/>
                </a:solidFill>
              </a:rPr>
              <a:t> al. International Petroleum Agreements: </a:t>
            </a:r>
            <a:r>
              <a:rPr lang="pt-BR" sz="1979" dirty="0" err="1">
                <a:solidFill>
                  <a:schemeClr val="tx1"/>
                </a:solidFill>
              </a:rPr>
              <a:t>Politics</a:t>
            </a:r>
            <a:r>
              <a:rPr lang="pt-BR" sz="1979" dirty="0">
                <a:solidFill>
                  <a:schemeClr val="tx1"/>
                </a:solidFill>
              </a:rPr>
              <a:t>, oil </a:t>
            </a:r>
            <a:r>
              <a:rPr lang="pt-BR" sz="1979" dirty="0" err="1">
                <a:solidFill>
                  <a:schemeClr val="tx1"/>
                </a:solidFill>
              </a:rPr>
              <a:t>prices</a:t>
            </a:r>
            <a:r>
              <a:rPr lang="pt-BR" sz="1979" dirty="0">
                <a:solidFill>
                  <a:schemeClr val="tx1"/>
                </a:solidFill>
              </a:rPr>
              <a:t>, </a:t>
            </a:r>
            <a:r>
              <a:rPr lang="pt-BR" sz="1979" dirty="0" err="1">
                <a:solidFill>
                  <a:schemeClr val="tx1"/>
                </a:solidFill>
              </a:rPr>
              <a:t>steer</a:t>
            </a:r>
            <a:r>
              <a:rPr lang="pt-BR" sz="1979" dirty="0">
                <a:solidFill>
                  <a:schemeClr val="tx1"/>
                </a:solidFill>
              </a:rPr>
              <a:t> </a:t>
            </a:r>
            <a:r>
              <a:rPr lang="pt-BR" sz="1979" dirty="0" err="1">
                <a:solidFill>
                  <a:schemeClr val="tx1"/>
                </a:solidFill>
              </a:rPr>
              <a:t>evolutions</a:t>
            </a:r>
            <a:r>
              <a:rPr lang="pt-BR" sz="1979" dirty="0">
                <a:solidFill>
                  <a:schemeClr val="tx1"/>
                </a:solidFill>
              </a:rPr>
              <a:t> of </a:t>
            </a:r>
            <a:r>
              <a:rPr lang="pt-BR" sz="1979" dirty="0" err="1">
                <a:solidFill>
                  <a:schemeClr val="tx1"/>
                </a:solidFill>
              </a:rPr>
              <a:t>deal</a:t>
            </a:r>
            <a:r>
              <a:rPr lang="pt-BR" sz="1979" dirty="0">
                <a:solidFill>
                  <a:schemeClr val="tx1"/>
                </a:solidFill>
              </a:rPr>
              <a:t> </a:t>
            </a:r>
            <a:r>
              <a:rPr lang="pt-BR" sz="1979" dirty="0" err="1">
                <a:solidFill>
                  <a:schemeClr val="tx1"/>
                </a:solidFill>
              </a:rPr>
              <a:t>forms</a:t>
            </a:r>
            <a:r>
              <a:rPr lang="pt-BR" sz="1979" dirty="0">
                <a:solidFill>
                  <a:schemeClr val="tx1"/>
                </a:solidFill>
              </a:rPr>
              <a:t>. </a:t>
            </a:r>
            <a:r>
              <a:rPr lang="pt-BR" sz="1979" i="1" dirty="0">
                <a:solidFill>
                  <a:schemeClr val="tx1"/>
                </a:solidFill>
              </a:rPr>
              <a:t>In </a:t>
            </a:r>
            <a:r>
              <a:rPr lang="pt-BR" sz="1979" dirty="0">
                <a:solidFill>
                  <a:schemeClr val="tx1"/>
                </a:solidFill>
                <a:hlinkClick r:id="rId3"/>
              </a:rPr>
              <a:t>www.ogj.com/articles</a:t>
            </a:r>
            <a:r>
              <a:rPr lang="pt-BR" sz="1979" dirty="0">
                <a:solidFill>
                  <a:schemeClr val="tx1"/>
                </a:solidFill>
              </a:rPr>
              <a:t>. Acesso em 04/05/2013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60650" y="320675"/>
            <a:ext cx="140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spc="-75" dirty="0" smtClean="0">
                <a:solidFill>
                  <a:srgbClr val="2D4D7E"/>
                </a:solidFill>
              </a:rPr>
              <a:t>Origem – O </a:t>
            </a:r>
            <a:r>
              <a:rPr lang="pt-BR" sz="6000" b="1" i="1" spc="-75" dirty="0" smtClean="0">
                <a:solidFill>
                  <a:srgbClr val="2D4D7E"/>
                </a:solidFill>
              </a:rPr>
              <a:t>Lease Agreement </a:t>
            </a:r>
            <a:r>
              <a:rPr lang="pt-BR" sz="6000" b="1" spc="-75" dirty="0" smtClean="0">
                <a:solidFill>
                  <a:srgbClr val="2D4D7E"/>
                </a:solidFill>
              </a:rPr>
              <a:t>de Drake</a:t>
            </a:r>
            <a:endParaRPr lang="pt-BR" sz="6000" b="1" spc="-75" dirty="0">
              <a:solidFill>
                <a:srgbClr val="2D4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6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D560C-63F5-4562-861C-CA9FF374C9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850" y="2149475"/>
            <a:ext cx="17491320" cy="6124754"/>
          </a:xfrm>
        </p:spPr>
        <p:txBody>
          <a:bodyPr/>
          <a:lstStyle/>
          <a:p>
            <a:pPr marL="457200" indent="-457200" algn="just"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Características: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Regime de Acessão.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Exclusividade.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Royalties de 1/8 da Produção (12,5%).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Opção do </a:t>
            </a:r>
            <a:r>
              <a:rPr lang="pt-BR" sz="2600" b="1" i="1" dirty="0" err="1" smtClean="0">
                <a:solidFill>
                  <a:srgbClr val="000000"/>
                </a:solidFill>
                <a:latin typeface="+mj-lt"/>
              </a:rPr>
              <a:t>lessee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: pagar em dinheiro (valor do Petróleo fixo) ou em Petróleo.</a:t>
            </a:r>
            <a:endParaRPr lang="pt-BR" sz="2600" dirty="0">
              <a:solidFill>
                <a:srgbClr val="000000"/>
              </a:solidFill>
              <a:latin typeface="+mj-lt"/>
            </a:endParaRP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Prazo determinado com possibilidade de renovação.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Sanção por inércia do </a:t>
            </a:r>
            <a:r>
              <a:rPr lang="pt-BR" sz="2600" b="1" i="1" dirty="0" err="1" smtClean="0">
                <a:solidFill>
                  <a:srgbClr val="000000"/>
                </a:solidFill>
                <a:latin typeface="+mj-lt"/>
              </a:rPr>
              <a:t>lessee</a:t>
            </a:r>
            <a:r>
              <a:rPr lang="pt-BR" sz="2600" b="1" i="1" dirty="0" smtClean="0">
                <a:solidFill>
                  <a:srgbClr val="000000"/>
                </a:solidFill>
                <a:latin typeface="+mj-lt"/>
              </a:rPr>
              <a:t>.</a:t>
            </a:r>
            <a:endParaRPr lang="pt-BR" sz="2600" b="1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379E67-BA68-444B-B63A-B45008856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31691" y="9781128"/>
            <a:ext cx="20040719" cy="1570530"/>
          </a:xfrm>
          <a:prstGeom prst="rect">
            <a:avLst/>
          </a:prstGeom>
        </p:spPr>
      </p:pic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1365250" y="57150"/>
            <a:ext cx="17954625" cy="92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spc="-75" dirty="0" smtClean="0">
                <a:solidFill>
                  <a:srgbClr val="2D4D7E"/>
                </a:solidFill>
              </a:rPr>
              <a:t>Origem – O </a:t>
            </a:r>
            <a:r>
              <a:rPr lang="pt-BR" sz="6000" b="1" i="1" spc="-75" dirty="0" smtClean="0">
                <a:solidFill>
                  <a:srgbClr val="2D4D7E"/>
                </a:solidFill>
              </a:rPr>
              <a:t>Lease Agreement </a:t>
            </a:r>
            <a:r>
              <a:rPr lang="pt-BR" sz="6000" b="1" spc="-75" dirty="0" smtClean="0">
                <a:solidFill>
                  <a:srgbClr val="2D4D7E"/>
                </a:solidFill>
              </a:rPr>
              <a:t>de Drake</a:t>
            </a:r>
            <a:endParaRPr lang="pt-BR" sz="6000" b="1" spc="-75" dirty="0">
              <a:solidFill>
                <a:srgbClr val="2D4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6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D560C-63F5-4562-861C-CA9FF374C9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4650" y="825265"/>
            <a:ext cx="17491320" cy="9741128"/>
          </a:xfrm>
        </p:spPr>
        <p:txBody>
          <a:bodyPr/>
          <a:lstStyle/>
          <a:p>
            <a:pPr marL="457200" indent="-457200" algn="just"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Características: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Derivadas do </a:t>
            </a:r>
            <a:r>
              <a:rPr lang="pt-BR" sz="2600" b="1" i="1" dirty="0" smtClean="0">
                <a:solidFill>
                  <a:srgbClr val="000000"/>
                </a:solidFill>
                <a:latin typeface="+mj-lt"/>
              </a:rPr>
              <a:t>lease agreement 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de Drake (regime de acessão x regime regaliano e dominial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).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OC posicionava-se, na prática, como proprietário (ou arrendatário) dos recursos em </a:t>
            </a:r>
            <a:r>
              <a:rPr lang="pt-BR" sz="2600" b="1" dirty="0" err="1" smtClean="0">
                <a:solidFill>
                  <a:srgbClr val="000000"/>
                </a:solidFill>
                <a:latin typeface="+mj-lt"/>
              </a:rPr>
              <a:t>subsuperfície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 (herança do sistema fundiário de acessão.</a:t>
            </a:r>
            <a:endParaRPr lang="pt-BR" sz="2600" b="1" dirty="0" smtClean="0">
              <a:solidFill>
                <a:srgbClr val="000000"/>
              </a:solidFill>
              <a:latin typeface="+mj-lt"/>
            </a:endParaRP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Áreas abusivamente extensas, concedidas sem licitação.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Vigências tendentes à perpetuidade.</a:t>
            </a:r>
            <a:endParaRPr lang="pt-BR" sz="2600" dirty="0">
              <a:solidFill>
                <a:srgbClr val="000000"/>
              </a:solidFill>
              <a:latin typeface="+mj-lt"/>
            </a:endParaRP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Completo controle das </a:t>
            </a:r>
            <a:r>
              <a:rPr lang="pt-BR" sz="2600" b="1" dirty="0" err="1" smtClean="0">
                <a:solidFill>
                  <a:srgbClr val="000000"/>
                </a:solidFill>
                <a:latin typeface="+mj-lt"/>
              </a:rPr>
              <a:t>OCs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 sobre as Operações (ausência de regulamentação).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Sem compromisso exploratório.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Sem devolução parcial e periódica de áreas.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Contrapartidas leoninas e favor das </a:t>
            </a:r>
            <a:r>
              <a:rPr lang="pt-BR" sz="2600" b="1" dirty="0" err="1" smtClean="0">
                <a:solidFill>
                  <a:srgbClr val="000000"/>
                </a:solidFill>
                <a:latin typeface="+mj-lt"/>
              </a:rPr>
              <a:t>OCs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Concessão de William Knox D’</a:t>
            </a:r>
            <a:r>
              <a:rPr lang="pt-BR" sz="2600" b="1" dirty="0" err="1" smtClean="0">
                <a:solidFill>
                  <a:srgbClr val="000000"/>
                </a:solidFill>
                <a:latin typeface="+mj-lt"/>
              </a:rPr>
              <a:t>Arcy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 (1901) na Pérsia. Ensejou o nascimento da Anglo-Persian, futura Anglo-</a:t>
            </a:r>
            <a:r>
              <a:rPr lang="pt-BR" sz="2600" b="1" dirty="0" err="1" smtClean="0">
                <a:solidFill>
                  <a:srgbClr val="000000"/>
                </a:solidFill>
                <a:latin typeface="+mj-lt"/>
              </a:rPr>
              <a:t>Iranian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, futura British Petroleum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379E67-BA68-444B-B63A-B45008856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31691" y="9781128"/>
            <a:ext cx="20040719" cy="1570530"/>
          </a:xfrm>
          <a:prstGeom prst="rect">
            <a:avLst/>
          </a:prstGeom>
        </p:spPr>
      </p:pic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1365250" y="57150"/>
            <a:ext cx="17954625" cy="92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spc="-75" dirty="0" smtClean="0">
                <a:solidFill>
                  <a:srgbClr val="2D4D7E"/>
                </a:solidFill>
              </a:rPr>
              <a:t>Concessões Arcaicas</a:t>
            </a:r>
            <a:endParaRPr lang="pt-BR" sz="6000" b="1" spc="-75" dirty="0">
              <a:solidFill>
                <a:srgbClr val="2D4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4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D560C-63F5-4562-861C-CA9FF374C9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850" y="2149475"/>
            <a:ext cx="17491320" cy="5586145"/>
          </a:xfrm>
        </p:spPr>
        <p:txBody>
          <a:bodyPr/>
          <a:lstStyle/>
          <a:p>
            <a:pPr marL="457200" indent="-457200" algn="just"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Reações: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Nacionalização da Indústria do Petróleo do México (</a:t>
            </a:r>
            <a:r>
              <a:rPr lang="pt-BR" sz="2600" b="1" dirty="0" err="1" smtClean="0">
                <a:solidFill>
                  <a:srgbClr val="000000"/>
                </a:solidFill>
                <a:latin typeface="+mj-lt"/>
              </a:rPr>
              <a:t>Cardenas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 – 1938) e Irã (</a:t>
            </a:r>
            <a:r>
              <a:rPr lang="pt-BR" sz="2600" b="1" dirty="0" err="1" smtClean="0">
                <a:solidFill>
                  <a:srgbClr val="000000"/>
                </a:solidFill>
                <a:latin typeface="+mj-lt"/>
              </a:rPr>
              <a:t>Mossadegh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 – 1951).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Acordos </a:t>
            </a:r>
            <a:r>
              <a:rPr lang="pt-BR" sz="2600" b="1" i="1" dirty="0" err="1" smtClean="0">
                <a:solidFill>
                  <a:srgbClr val="000000"/>
                </a:solidFill>
                <a:latin typeface="+mj-lt"/>
              </a:rPr>
              <a:t>fifty-fifty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 (Arábia Saudita e ARAMCO – 1950) e 75/25 (NIOC e ENI – 1957)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Modernização dos contratos de Concessão.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Criação da OPEP (Arábia </a:t>
            </a:r>
            <a:r>
              <a:rPr lang="pt-BR" sz="2600" b="1" dirty="0" err="1" smtClean="0">
                <a:solidFill>
                  <a:srgbClr val="000000"/>
                </a:solidFill>
                <a:latin typeface="+mj-lt"/>
              </a:rPr>
              <a:t>Saudida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, Irã, Iraque, Kuwait e Venezuela – 1960). Contraponto às Sete Irmãs (Exxon, Mobil, Chevron, Texaco, </a:t>
            </a:r>
            <a:r>
              <a:rPr lang="pt-BR" sz="2600" b="1" dirty="0" err="1" smtClean="0">
                <a:solidFill>
                  <a:srgbClr val="000000"/>
                </a:solidFill>
                <a:latin typeface="+mj-lt"/>
              </a:rPr>
              <a:t>Gulf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, BP e Shell)</a:t>
            </a:r>
            <a:endParaRPr lang="pt-BR" sz="2600" dirty="0">
              <a:solidFill>
                <a:srgbClr val="000000"/>
              </a:solidFill>
              <a:latin typeface="+mj-lt"/>
            </a:endParaRP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Primeiro </a:t>
            </a:r>
            <a:r>
              <a:rPr lang="pt-BR" sz="2600" b="1" i="1" dirty="0" err="1" smtClean="0">
                <a:solidFill>
                  <a:srgbClr val="000000"/>
                </a:solidFill>
                <a:latin typeface="+mj-lt"/>
              </a:rPr>
              <a:t>Production</a:t>
            </a:r>
            <a:r>
              <a:rPr lang="pt-BR" sz="2600" b="1" i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2600" b="1" i="1" dirty="0" err="1" smtClean="0">
                <a:solidFill>
                  <a:srgbClr val="000000"/>
                </a:solidFill>
                <a:latin typeface="+mj-lt"/>
              </a:rPr>
              <a:t>Sharing</a:t>
            </a:r>
            <a:r>
              <a:rPr lang="pt-BR" sz="2600" b="1" i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2600" b="1" i="1" dirty="0" err="1" smtClean="0">
                <a:solidFill>
                  <a:srgbClr val="000000"/>
                </a:solidFill>
                <a:latin typeface="+mj-lt"/>
              </a:rPr>
              <a:t>Contract</a:t>
            </a:r>
            <a:r>
              <a:rPr lang="pt-BR" sz="2600" b="1" i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(Indonésia – 1966)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379E67-BA68-444B-B63A-B45008856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31691" y="9781128"/>
            <a:ext cx="20040719" cy="1570530"/>
          </a:xfrm>
          <a:prstGeom prst="rect">
            <a:avLst/>
          </a:prstGeom>
        </p:spPr>
      </p:pic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1365250" y="57150"/>
            <a:ext cx="17954625" cy="92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spc="-75" dirty="0" smtClean="0">
                <a:solidFill>
                  <a:srgbClr val="2D4D7E"/>
                </a:solidFill>
              </a:rPr>
              <a:t>Concessões Arcaicas</a:t>
            </a:r>
            <a:endParaRPr lang="pt-BR" sz="6000" b="1" spc="-75" dirty="0">
              <a:solidFill>
                <a:srgbClr val="2D4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3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2D560C-63F5-4562-861C-CA9FF374C9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850" y="2149475"/>
            <a:ext cx="17491320" cy="6786473"/>
          </a:xfrm>
        </p:spPr>
        <p:txBody>
          <a:bodyPr/>
          <a:lstStyle/>
          <a:p>
            <a:pPr marL="457200" indent="-457200" algn="just"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Concessão (</a:t>
            </a:r>
            <a:r>
              <a:rPr lang="pt-BR" sz="3200" b="1" i="1" dirty="0" smtClean="0">
                <a:solidFill>
                  <a:srgbClr val="000000"/>
                </a:solidFill>
                <a:latin typeface="+mj-lt"/>
              </a:rPr>
              <a:t>Tax and Royalties</a:t>
            </a:r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)</a:t>
            </a:r>
            <a:endParaRPr lang="pt-BR" sz="3200" b="1" i="1" dirty="0" smtClean="0">
              <a:solidFill>
                <a:srgbClr val="000000"/>
              </a:solidFill>
              <a:latin typeface="+mj-lt"/>
            </a:endParaRP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Direitos exclusivos de E&amp;P, com áreas bem mais restritas, normalmente concedidas por licitação, prazos de vigência menores, compromisso exploratório mínimo, devoluções periódicas e parciais de áreas, Royalties maiores, bônus de diversas naturezas, participação de </a:t>
            </a:r>
            <a:r>
              <a:rPr lang="pt-BR" sz="2600" b="1" dirty="0" err="1" smtClean="0">
                <a:solidFill>
                  <a:srgbClr val="000000"/>
                </a:solidFill>
                <a:latin typeface="+mj-lt"/>
              </a:rPr>
              <a:t>NOCs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 nos empreendimentos, regulação rígida, reversão de bens para o Estado hospedeiro.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OCs assumem custos e riscos do empreendimento e se tornam proprietários </a:t>
            </a:r>
            <a:r>
              <a:rPr lang="pt-BR" sz="2600" b="1" u="sng" dirty="0" smtClean="0">
                <a:solidFill>
                  <a:srgbClr val="000000"/>
                </a:solidFill>
                <a:latin typeface="+mj-lt"/>
              </a:rPr>
              <a:t>originários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 dos hidrocarbonetos eventualmente produzidos, deles dispondo a seu critério.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Contrapartida ao estado hospedeiro: tributos e participações governamentais.</a:t>
            </a: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Estado fiscaliza, mas não participa das Operações.</a:t>
            </a:r>
            <a:endParaRPr lang="pt-BR" sz="2600" dirty="0">
              <a:solidFill>
                <a:srgbClr val="000000"/>
              </a:solidFill>
              <a:latin typeface="+mj-lt"/>
            </a:endParaRPr>
          </a:p>
          <a:p>
            <a:pPr marL="914400" lvl="1" indent="-457200" algn="just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Ex: EUA (</a:t>
            </a:r>
            <a:r>
              <a:rPr lang="pt-BR" sz="2600" b="1" i="1" dirty="0" smtClean="0">
                <a:solidFill>
                  <a:srgbClr val="000000"/>
                </a:solidFill>
                <a:latin typeface="+mj-lt"/>
              </a:rPr>
              <a:t>offshore</a:t>
            </a:r>
            <a:r>
              <a:rPr lang="pt-BR" sz="2600" b="1" dirty="0" smtClean="0">
                <a:solidFill>
                  <a:srgbClr val="000000"/>
                </a:solidFill>
                <a:latin typeface="+mj-lt"/>
              </a:rPr>
              <a:t>), Canadá, Rússia, Brasil, Argentina, Colômbia, México.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379E67-BA68-444B-B63A-B45008856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31691" y="9781128"/>
            <a:ext cx="20040719" cy="1570530"/>
          </a:xfrm>
          <a:prstGeom prst="rect">
            <a:avLst/>
          </a:prstGeom>
        </p:spPr>
      </p:pic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1365250" y="57150"/>
            <a:ext cx="17954625" cy="92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spc="-75" dirty="0" smtClean="0">
                <a:solidFill>
                  <a:srgbClr val="2D4D7E"/>
                </a:solidFill>
              </a:rPr>
              <a:t>Regimes Modernos</a:t>
            </a:r>
            <a:endParaRPr lang="pt-BR" sz="6000" b="1" spc="-75" dirty="0">
              <a:solidFill>
                <a:srgbClr val="2D4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80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47812</TotalTime>
  <Words>2754</Words>
  <Application>Microsoft Office PowerPoint</Application>
  <PresentationFormat>Personalizar</PresentationFormat>
  <Paragraphs>373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Wingdings</vt:lpstr>
      <vt:lpstr>Office Theme</vt:lpstr>
      <vt:lpstr>Tema_conteúdo</vt:lpstr>
      <vt:lpstr>1_Tema_conteúdo</vt:lpstr>
      <vt:lpstr>Apresentação do PowerPoint</vt:lpstr>
      <vt:lpstr>Apresentação do PowerPoint</vt:lpstr>
      <vt:lpstr>Regimes Jurídico-Fiscais Petrolíferos</vt:lpstr>
      <vt:lpstr>Apresentação do PowerPoint</vt:lpstr>
      <vt:lpstr>Apresentação do PowerPoint</vt:lpstr>
      <vt:lpstr>Origem – O Lease Agreement de Drake</vt:lpstr>
      <vt:lpstr>Concessões Arcaicas</vt:lpstr>
      <vt:lpstr>Concessões Arcaicas</vt:lpstr>
      <vt:lpstr>Regimes Modernos</vt:lpstr>
      <vt:lpstr>Regimes Modernos</vt:lpstr>
      <vt:lpstr>Apresentação do PowerPoint</vt:lpstr>
      <vt:lpstr>Apresentação do PowerPoint</vt:lpstr>
      <vt:lpstr>Apresentação do PowerPoint</vt:lpstr>
      <vt:lpstr>O Conselho Nacional de Política Energética - CNPE</vt:lpstr>
      <vt:lpstr>O Ministério de Minas e Energia - MME</vt:lpstr>
      <vt:lpstr>A Agência Nacional do Petróleo, Gás Natural e Biocombustíveis - ANP</vt:lpstr>
      <vt:lpstr>A Pré-Sal Petróleo S.A. (PPSA)</vt:lpstr>
      <vt:lpstr>A Pré-Sal Petróleo S.A. (PPSA)</vt:lpstr>
      <vt:lpstr>A Petróleo Brasileiro S.A. (Petrobras)</vt:lpstr>
      <vt:lpstr>O Papel da ANP e da PPSA no RPP Brasileiro</vt:lpstr>
      <vt:lpstr>O Papel da ANP e da PPSA no RPP Brasileiro</vt:lpstr>
      <vt:lpstr>O Papel da ANP e da PPSA no RPP Brasileiro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PRÉ-SAL PETRÓLEO</dc:title>
  <dc:creator>andrea dunningham</dc:creator>
  <cp:lastModifiedBy>Olavo Bentes David</cp:lastModifiedBy>
  <cp:revision>549</cp:revision>
  <cp:lastPrinted>2019-02-13T11:20:36Z</cp:lastPrinted>
  <dcterms:created xsi:type="dcterms:W3CDTF">2018-11-20T14:23:33Z</dcterms:created>
  <dcterms:modified xsi:type="dcterms:W3CDTF">2022-03-14T22:37:47Z</dcterms:modified>
</cp:coreProperties>
</file>