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69" r:id="rId3"/>
  </p:sldMasterIdLst>
  <p:notesMasterIdLst>
    <p:notesMasterId r:id="rId25"/>
  </p:notesMasterIdLst>
  <p:handoutMasterIdLst>
    <p:handoutMasterId r:id="rId26"/>
  </p:handoutMasterIdLst>
  <p:sldIdLst>
    <p:sldId id="257" r:id="rId4"/>
    <p:sldId id="879" r:id="rId5"/>
    <p:sldId id="866" r:id="rId6"/>
    <p:sldId id="881" r:id="rId7"/>
    <p:sldId id="891" r:id="rId8"/>
    <p:sldId id="892" r:id="rId9"/>
    <p:sldId id="871" r:id="rId10"/>
    <p:sldId id="882" r:id="rId11"/>
    <p:sldId id="883" r:id="rId12"/>
    <p:sldId id="884" r:id="rId13"/>
    <p:sldId id="885" r:id="rId14"/>
    <p:sldId id="886" r:id="rId15"/>
    <p:sldId id="887" r:id="rId16"/>
    <p:sldId id="888" r:id="rId17"/>
    <p:sldId id="872" r:id="rId18"/>
    <p:sldId id="889" r:id="rId19"/>
    <p:sldId id="890" r:id="rId20"/>
    <p:sldId id="894" r:id="rId21"/>
    <p:sldId id="895" r:id="rId22"/>
    <p:sldId id="893" r:id="rId23"/>
    <p:sldId id="471" r:id="rId24"/>
  </p:sldIdLst>
  <p:sldSz cx="20104100" cy="1130935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29B4AC"/>
    <a:srgbClr val="FFDA15"/>
    <a:srgbClr val="0066FF"/>
    <a:srgbClr val="6298B1"/>
    <a:srgbClr val="72A2BA"/>
    <a:srgbClr val="3A76A3"/>
    <a:srgbClr val="0078D2"/>
    <a:srgbClr val="845554"/>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1C7F0-70A1-493A-A404-A44A93C6F257}" v="2" dt="2021-07-10T17:46:12.0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081" autoAdjust="0"/>
  </p:normalViewPr>
  <p:slideViewPr>
    <p:cSldViewPr>
      <p:cViewPr varScale="1">
        <p:scale>
          <a:sx n="49" d="100"/>
          <a:sy n="49" d="100"/>
        </p:scale>
        <p:origin x="276" y="72"/>
      </p:cViewPr>
      <p:guideLst>
        <p:guide orient="horz" pos="2880"/>
        <p:guide pos="2160"/>
      </p:guideLst>
    </p:cSldViewPr>
  </p:slideViewPr>
  <p:notesTextViewPr>
    <p:cViewPr>
      <p:scale>
        <a:sx n="3" d="2"/>
        <a:sy n="3" d="2"/>
      </p:scale>
      <p:origin x="0" y="0"/>
    </p:cViewPr>
  </p:notesTextViewPr>
  <p:sorterViewPr>
    <p:cViewPr>
      <p:scale>
        <a:sx n="100" d="100"/>
        <a:sy n="100" d="100"/>
      </p:scale>
      <p:origin x="0" y="-514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vo Bentes David" userId="136db047-0ab8-466a-99af-e799fa5b861e" providerId="ADAL" clId="{33E1C7F0-70A1-493A-A404-A44A93C6F257}"/>
    <pc:docChg chg="modSld">
      <pc:chgData name="Olavo Bentes David" userId="136db047-0ab8-466a-99af-e799fa5b861e" providerId="ADAL" clId="{33E1C7F0-70A1-493A-A404-A44A93C6F257}" dt="2021-07-13T18:01:52.798" v="75" actId="20577"/>
      <pc:docMkLst>
        <pc:docMk/>
      </pc:docMkLst>
      <pc:sldChg chg="modSp mod">
        <pc:chgData name="Olavo Bentes David" userId="136db047-0ab8-466a-99af-e799fa5b861e" providerId="ADAL" clId="{33E1C7F0-70A1-493A-A404-A44A93C6F257}" dt="2021-07-13T18:01:52.798" v="75" actId="20577"/>
        <pc:sldMkLst>
          <pc:docMk/>
          <pc:sldMk cId="0" sldId="257"/>
        </pc:sldMkLst>
        <pc:spChg chg="mod">
          <ac:chgData name="Olavo Bentes David" userId="136db047-0ab8-466a-99af-e799fa5b861e" providerId="ADAL" clId="{33E1C7F0-70A1-493A-A404-A44A93C6F257}" dt="2021-07-13T18:01:52.798" v="75" actId="20577"/>
          <ac:spMkLst>
            <pc:docMk/>
            <pc:sldMk cId="0" sldId="257"/>
            <ac:spMk id="34" creationId="{B3FF6177-30BE-4314-836C-2F293E9809F4}"/>
          </ac:spMkLst>
        </pc:spChg>
      </pc:sldChg>
      <pc:sldChg chg="addSp modSp mod">
        <pc:chgData name="Olavo Bentes David" userId="136db047-0ab8-466a-99af-e799fa5b861e" providerId="ADAL" clId="{33E1C7F0-70A1-493A-A404-A44A93C6F257}" dt="2021-07-10T17:46:14.581" v="2" actId="1076"/>
        <pc:sldMkLst>
          <pc:docMk/>
          <pc:sldMk cId="742780142" sldId="471"/>
        </pc:sldMkLst>
        <pc:spChg chg="add mod">
          <ac:chgData name="Olavo Bentes David" userId="136db047-0ab8-466a-99af-e799fa5b861e" providerId="ADAL" clId="{33E1C7F0-70A1-493A-A404-A44A93C6F257}" dt="2021-07-10T17:46:12.071" v="1" actId="571"/>
          <ac:spMkLst>
            <pc:docMk/>
            <pc:sldMk cId="742780142" sldId="471"/>
            <ac:spMk id="9" creationId="{F4589059-E3A4-43D6-BCAD-3D27C39DCAEA}"/>
          </ac:spMkLst>
        </pc:spChg>
        <pc:picChg chg="add mod">
          <ac:chgData name="Olavo Bentes David" userId="136db047-0ab8-466a-99af-e799fa5b861e" providerId="ADAL" clId="{33E1C7F0-70A1-493A-A404-A44A93C6F257}" dt="2021-07-10T17:46:12.071" v="1" actId="571"/>
          <ac:picMkLst>
            <pc:docMk/>
            <pc:sldMk cId="742780142" sldId="471"/>
            <ac:picMk id="8" creationId="{B61BD46E-D158-4CEC-B8CF-C9AE818A5393}"/>
          </ac:picMkLst>
        </pc:picChg>
        <pc:picChg chg="mod">
          <ac:chgData name="Olavo Bentes David" userId="136db047-0ab8-466a-99af-e799fa5b861e" providerId="ADAL" clId="{33E1C7F0-70A1-493A-A404-A44A93C6F257}" dt="2021-07-10T17:46:14.581" v="2" actId="1076"/>
          <ac:picMkLst>
            <pc:docMk/>
            <pc:sldMk cId="742780142" sldId="471"/>
            <ac:picMk id="31" creationId="{77859EC2-4B09-4DC2-BBE1-7622E9E9D1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A4059B43-FFC7-437B-8E66-8195D5700C49}" type="datetimeFigureOut">
              <a:rPr lang="pt-BR" smtClean="0"/>
              <a:t>17/03/2022</a:t>
            </a:fld>
            <a:endParaRPr lang="pt-BR"/>
          </a:p>
        </p:txBody>
      </p:sp>
      <p:sp>
        <p:nvSpPr>
          <p:cNvPr id="4" name="Espaço Reservado para Rodapé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368FDCA5-ECA4-4640-AF75-61F9ABA2F344}" type="slidenum">
              <a:rPr lang="pt-BR" smtClean="0"/>
              <a:t>‹nº›</a:t>
            </a:fld>
            <a:endParaRPr lang="pt-BR"/>
          </a:p>
        </p:txBody>
      </p:sp>
    </p:spTree>
    <p:extLst>
      <p:ext uri="{BB962C8B-B14F-4D97-AF65-F5344CB8AC3E}">
        <p14:creationId xmlns:p14="http://schemas.microsoft.com/office/powerpoint/2010/main" val="36674495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5802" cy="497446"/>
          </a:xfrm>
          <a:prstGeom prst="rect">
            <a:avLst/>
          </a:prstGeom>
        </p:spPr>
        <p:txBody>
          <a:bodyPr vert="horz" lIns="48674" tIns="24337" rIns="48674" bIns="24337" rtlCol="0"/>
          <a:lstStyle>
            <a:lvl1pPr algn="l">
              <a:defRPr sz="600"/>
            </a:lvl1pPr>
          </a:lstStyle>
          <a:p>
            <a:endParaRPr lang="pt-BR" dirty="0"/>
          </a:p>
        </p:txBody>
      </p:sp>
      <p:sp>
        <p:nvSpPr>
          <p:cNvPr id="3" name="Espaço Reservado para Data 2"/>
          <p:cNvSpPr>
            <a:spLocks noGrp="1"/>
          </p:cNvSpPr>
          <p:nvPr>
            <p:ph type="dt" idx="1"/>
          </p:nvPr>
        </p:nvSpPr>
        <p:spPr>
          <a:xfrm>
            <a:off x="3850263" y="1"/>
            <a:ext cx="2945802" cy="497446"/>
          </a:xfrm>
          <a:prstGeom prst="rect">
            <a:avLst/>
          </a:prstGeom>
        </p:spPr>
        <p:txBody>
          <a:bodyPr vert="horz" lIns="48674" tIns="24337" rIns="48674" bIns="24337" rtlCol="0"/>
          <a:lstStyle>
            <a:lvl1pPr algn="r">
              <a:defRPr sz="600"/>
            </a:lvl1pPr>
          </a:lstStyle>
          <a:p>
            <a:fld id="{CC9A8A20-3295-4A8D-98FE-9178DB1FA239}" type="datetimeFigureOut">
              <a:rPr lang="pt-BR" smtClean="0"/>
              <a:t>17/03/2022</a:t>
            </a:fld>
            <a:endParaRPr lang="pt-BR" dirty="0"/>
          </a:p>
        </p:txBody>
      </p:sp>
      <p:sp>
        <p:nvSpPr>
          <p:cNvPr id="4" name="Espaço Reservado para Imagem de Slide 3"/>
          <p:cNvSpPr>
            <a:spLocks noGrp="1" noRot="1" noChangeAspect="1"/>
          </p:cNvSpPr>
          <p:nvPr>
            <p:ph type="sldImg" idx="2"/>
          </p:nvPr>
        </p:nvSpPr>
        <p:spPr>
          <a:xfrm>
            <a:off x="422275" y="1243013"/>
            <a:ext cx="5953125" cy="3349625"/>
          </a:xfrm>
          <a:prstGeom prst="rect">
            <a:avLst/>
          </a:prstGeom>
          <a:noFill/>
          <a:ln w="12700">
            <a:solidFill>
              <a:prstClr val="black"/>
            </a:solidFill>
          </a:ln>
        </p:spPr>
        <p:txBody>
          <a:bodyPr vert="horz" lIns="48674" tIns="24337" rIns="48674" bIns="24337" rtlCol="0" anchor="ctr"/>
          <a:lstStyle/>
          <a:p>
            <a:endParaRPr lang="pt-BR" dirty="0"/>
          </a:p>
        </p:txBody>
      </p:sp>
      <p:sp>
        <p:nvSpPr>
          <p:cNvPr id="5" name="Espaço Reservado para Anotações 4"/>
          <p:cNvSpPr>
            <a:spLocks noGrp="1"/>
          </p:cNvSpPr>
          <p:nvPr>
            <p:ph type="body" sz="quarter" idx="3"/>
          </p:nvPr>
        </p:nvSpPr>
        <p:spPr>
          <a:xfrm>
            <a:off x="679554" y="4776604"/>
            <a:ext cx="5438569" cy="3909902"/>
          </a:xfrm>
          <a:prstGeom prst="rect">
            <a:avLst/>
          </a:prstGeom>
        </p:spPr>
        <p:txBody>
          <a:bodyPr vert="horz" lIns="48674" tIns="24337" rIns="48674" bIns="24337"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192"/>
            <a:ext cx="2945802" cy="497446"/>
          </a:xfrm>
          <a:prstGeom prst="rect">
            <a:avLst/>
          </a:prstGeom>
        </p:spPr>
        <p:txBody>
          <a:bodyPr vert="horz" lIns="48674" tIns="24337" rIns="48674" bIns="24337" rtlCol="0" anchor="b"/>
          <a:lstStyle>
            <a:lvl1pPr algn="l">
              <a:defRPr sz="600"/>
            </a:lvl1pPr>
          </a:lstStyle>
          <a:p>
            <a:endParaRPr lang="pt-BR" dirty="0"/>
          </a:p>
        </p:txBody>
      </p:sp>
      <p:sp>
        <p:nvSpPr>
          <p:cNvPr id="7" name="Espaço Reservado para Número de Slide 6"/>
          <p:cNvSpPr>
            <a:spLocks noGrp="1"/>
          </p:cNvSpPr>
          <p:nvPr>
            <p:ph type="sldNum" sz="quarter" idx="5"/>
          </p:nvPr>
        </p:nvSpPr>
        <p:spPr>
          <a:xfrm>
            <a:off x="3850263" y="9429192"/>
            <a:ext cx="2945802" cy="497446"/>
          </a:xfrm>
          <a:prstGeom prst="rect">
            <a:avLst/>
          </a:prstGeom>
        </p:spPr>
        <p:txBody>
          <a:bodyPr vert="horz" lIns="48674" tIns="24337" rIns="48674" bIns="24337" rtlCol="0" anchor="b"/>
          <a:lstStyle>
            <a:lvl1pPr algn="r">
              <a:defRPr sz="600"/>
            </a:lvl1pPr>
          </a:lstStyle>
          <a:p>
            <a:fld id="{BC41E5B3-7BA8-4D9C-8E84-522CB2F809AE}" type="slidenum">
              <a:rPr lang="pt-BR" smtClean="0"/>
              <a:t>‹nº›</a:t>
            </a:fld>
            <a:endParaRPr lang="pt-BR" dirty="0"/>
          </a:p>
        </p:txBody>
      </p:sp>
    </p:spTree>
    <p:extLst>
      <p:ext uri="{BB962C8B-B14F-4D97-AF65-F5344CB8AC3E}">
        <p14:creationId xmlns:p14="http://schemas.microsoft.com/office/powerpoint/2010/main" val="27117359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00BE6441-DC4F-485B-84D9-A86587A883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xmlns="" id="{B83FBA74-6928-4B35-A934-11EDB2D300CC}"/>
              </a:ext>
            </a:extLst>
          </p:cNvPr>
          <p:cNvSpPr>
            <a:spLocks noGrp="1" noChangeArrowheads="1"/>
          </p:cNvSpPr>
          <p:nvPr>
            <p:ph type="body" idx="1"/>
          </p:nvPr>
        </p:nvSpPr>
        <p:spPr bwMode="auto">
          <a:xfrm>
            <a:off x="914400" y="4330700"/>
            <a:ext cx="50292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Tree>
    <p:extLst>
      <p:ext uri="{BB962C8B-B14F-4D97-AF65-F5344CB8AC3E}">
        <p14:creationId xmlns:p14="http://schemas.microsoft.com/office/powerpoint/2010/main" val="275453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9A19CEB3-48B4-49C2-B3B6-4C987C1726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xmlns="" id="{98A8BAFB-CCAD-48EF-A383-F1A2F5E6CDD2}"/>
              </a:ext>
            </a:extLst>
          </p:cNvPr>
          <p:cNvSpPr>
            <a:spLocks noGrp="1" noChangeArrowheads="1"/>
          </p:cNvSpPr>
          <p:nvPr>
            <p:ph type="body" idx="1"/>
          </p:nvPr>
        </p:nvSpPr>
        <p:spPr bwMode="auto">
          <a:xfrm>
            <a:off x="914400" y="4330700"/>
            <a:ext cx="50292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Tree>
    <p:extLst>
      <p:ext uri="{BB962C8B-B14F-4D97-AF65-F5344CB8AC3E}">
        <p14:creationId xmlns:p14="http://schemas.microsoft.com/office/powerpoint/2010/main" val="133290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2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8" name="bk object 18"/>
          <p:cNvSpPr/>
          <p:nvPr userDrawn="1"/>
        </p:nvSpPr>
        <p:spPr>
          <a:xfrm>
            <a:off x="-1" y="4505342"/>
            <a:ext cx="5335905" cy="6803390"/>
          </a:xfrm>
          <a:custGeom>
            <a:avLst/>
            <a:gdLst/>
            <a:ahLst/>
            <a:cxnLst/>
            <a:rect l="l" t="t" r="r" b="b"/>
            <a:pathLst>
              <a:path w="5335905" h="6803390">
                <a:moveTo>
                  <a:pt x="0" y="0"/>
                </a:moveTo>
                <a:lnTo>
                  <a:pt x="0" y="6803216"/>
                </a:lnTo>
                <a:lnTo>
                  <a:pt x="5335837" y="6803216"/>
                </a:lnTo>
                <a:lnTo>
                  <a:pt x="5335837" y="3183934"/>
                </a:lnTo>
                <a:lnTo>
                  <a:pt x="5331269" y="3140538"/>
                </a:lnTo>
                <a:lnTo>
                  <a:pt x="5319643" y="3095786"/>
                </a:lnTo>
                <a:lnTo>
                  <a:pt x="5301626" y="3050726"/>
                </a:lnTo>
                <a:lnTo>
                  <a:pt x="5277884" y="3006404"/>
                </a:lnTo>
                <a:lnTo>
                  <a:pt x="5249086" y="2963867"/>
                </a:lnTo>
                <a:lnTo>
                  <a:pt x="5248573" y="2963867"/>
                </a:lnTo>
                <a:lnTo>
                  <a:pt x="5249044" y="2963773"/>
                </a:lnTo>
                <a:lnTo>
                  <a:pt x="5219199" y="2927760"/>
                </a:lnTo>
                <a:lnTo>
                  <a:pt x="5186352" y="2894879"/>
                </a:lnTo>
                <a:lnTo>
                  <a:pt x="5150957" y="2865985"/>
                </a:lnTo>
                <a:lnTo>
                  <a:pt x="5113467" y="2841934"/>
                </a:lnTo>
                <a:lnTo>
                  <a:pt x="0" y="0"/>
                </a:lnTo>
                <a:close/>
              </a:path>
            </a:pathLst>
          </a:custGeom>
          <a:solidFill>
            <a:srgbClr val="FFFFFF"/>
          </a:solidFill>
        </p:spPr>
        <p:txBody>
          <a:bodyPr wrap="square" lIns="0" tIns="0" rIns="0" bIns="0" rtlCol="0"/>
          <a:lstStyle/>
          <a:p>
            <a:endParaRPr dirty="0"/>
          </a:p>
        </p:txBody>
      </p:sp>
      <p:sp>
        <p:nvSpPr>
          <p:cNvPr id="3" name="Holder 3"/>
          <p:cNvSpPr>
            <a:spLocks noGrp="1"/>
          </p:cNvSpPr>
          <p:nvPr>
            <p:ph type="ftr" sz="quarter" idx="5"/>
          </p:nvPr>
        </p:nvSpPr>
        <p:spPr/>
        <p:txBody>
          <a:bodyPr lIns="0" tIns="0" rIns="0" bIns="0"/>
          <a:lstStyle>
            <a:lvl1pPr>
              <a:defRPr sz="2150" b="0" i="0">
                <a:solidFill>
                  <a:schemeClr val="bg1"/>
                </a:solidFill>
                <a:latin typeface="Calibri Light"/>
                <a:cs typeface="Calibri Light"/>
              </a:defRPr>
            </a:lvl1pPr>
          </a:lstStyle>
          <a:p>
            <a:pPr marL="12700">
              <a:lnSpc>
                <a:spcPts val="2140"/>
              </a:lnSpc>
            </a:pPr>
            <a:r>
              <a:rPr b="1" spc="-15" dirty="0">
                <a:latin typeface="Calibri"/>
                <a:cs typeface="Calibri"/>
              </a:rPr>
              <a:t>LOREM </a:t>
            </a:r>
            <a:r>
              <a:rPr b="1" spc="-10" dirty="0">
                <a:latin typeface="Calibri"/>
                <a:cs typeface="Calibri"/>
              </a:rPr>
              <a:t>IPSUM </a:t>
            </a:r>
            <a:r>
              <a:rPr spc="-10" dirty="0"/>
              <a:t>SIT AMET</a:t>
            </a:r>
            <a:r>
              <a:rPr spc="-355" dirty="0"/>
              <a:t> </a:t>
            </a:r>
            <a:r>
              <a:rPr spc="-15" dirty="0"/>
              <a:t>CONSECTETUR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o Apenas">
    <p:spTree>
      <p:nvGrpSpPr>
        <p:cNvPr id="1" name=""/>
        <p:cNvGrpSpPr/>
        <p:nvPr/>
      </p:nvGrpSpPr>
      <p:grpSpPr>
        <a:xfrm>
          <a:off x="0" y="0"/>
          <a:ext cx="0" cy="0"/>
          <a:chOff x="0" y="0"/>
          <a:chExt cx="0" cy="0"/>
        </a:xfrm>
      </p:grpSpPr>
      <p:sp>
        <p:nvSpPr>
          <p:cNvPr id="6" name="Espaço Reservado para Texto 13">
            <a:extLst>
              <a:ext uri="{FF2B5EF4-FFF2-40B4-BE49-F238E27FC236}">
                <a16:creationId xmlns:a16="http://schemas.microsoft.com/office/drawing/2014/main" xmlns="" id="{73E03B2C-CE4D-4C00-8C47-408BD49D4F9B}"/>
              </a:ext>
            </a:extLst>
          </p:cNvPr>
          <p:cNvSpPr>
            <a:spLocks noGrp="1"/>
          </p:cNvSpPr>
          <p:nvPr>
            <p:ph type="body" sz="quarter" idx="20"/>
          </p:nvPr>
        </p:nvSpPr>
        <p:spPr>
          <a:xfrm>
            <a:off x="1289049" y="2765533"/>
            <a:ext cx="12573001" cy="6622942"/>
          </a:xfrm>
          <a:prstGeom prst="rect">
            <a:avLst/>
          </a:prstGeom>
        </p:spPr>
        <p:txBody>
          <a:bodyPr/>
          <a:lstStyle>
            <a:lvl1pPr>
              <a:lnSpc>
                <a:spcPct val="100000"/>
              </a:lnSpc>
              <a:spcBef>
                <a:spcPts val="2400"/>
              </a:spcBef>
              <a:defRPr lang="pt-BR" sz="2800" b="0" i="0" dirty="0" smtClean="0">
                <a:solidFill>
                  <a:srgbClr val="3F3F3F"/>
                </a:solidFill>
                <a:latin typeface="Calibri"/>
                <a:ea typeface="+mj-ea"/>
                <a:cs typeface="Calibri"/>
              </a:defRPr>
            </a:lvl1pPr>
          </a:lstStyle>
          <a:p>
            <a:pPr lvl="0"/>
            <a:endParaRPr lang="pt-BR" dirty="0"/>
          </a:p>
        </p:txBody>
      </p:sp>
      <p:sp>
        <p:nvSpPr>
          <p:cNvPr id="15" name="Título 13">
            <a:extLst>
              <a:ext uri="{FF2B5EF4-FFF2-40B4-BE49-F238E27FC236}">
                <a16:creationId xmlns:a16="http://schemas.microsoft.com/office/drawing/2014/main" xmlns="" id="{13338A2B-24E7-408C-B999-8873E4203D77}"/>
              </a:ext>
            </a:extLst>
          </p:cNvPr>
          <p:cNvSpPr>
            <a:spLocks noGrp="1"/>
          </p:cNvSpPr>
          <p:nvPr>
            <p:ph type="title"/>
          </p:nvPr>
        </p:nvSpPr>
        <p:spPr>
          <a:xfrm>
            <a:off x="1289049" y="1369334"/>
            <a:ext cx="12595577" cy="1542141"/>
          </a:xfrm>
        </p:spPr>
        <p:txBody>
          <a:bodyPr/>
          <a:lstStyle>
            <a:lvl1pPr>
              <a:defRPr lang="pt-BR" sz="6600" b="1" i="0" u="none" cap="none" spc="-75" baseline="0" dirty="0" smtClean="0">
                <a:solidFill>
                  <a:schemeClr val="accent2"/>
                </a:solidFill>
                <a:latin typeface="Calibri"/>
                <a:ea typeface="+mj-ea"/>
                <a:cs typeface="Calibri"/>
              </a:defRPr>
            </a:lvl1pPr>
          </a:lstStyle>
          <a:p>
            <a:pPr marL="12700" marR="2402840" lvl="0">
              <a:lnSpc>
                <a:spcPct val="85000"/>
              </a:lnSpc>
              <a:spcBef>
                <a:spcPts val="2240"/>
              </a:spcBef>
            </a:pPr>
            <a:r>
              <a:rPr lang="pt-BR" dirty="0"/>
              <a:t>Clique para editar o título Mestre</a:t>
            </a:r>
          </a:p>
        </p:txBody>
      </p:sp>
      <p:sp>
        <p:nvSpPr>
          <p:cNvPr id="2" name="Espaço Reservado para Rodapé 1">
            <a:extLst>
              <a:ext uri="{FF2B5EF4-FFF2-40B4-BE49-F238E27FC236}">
                <a16:creationId xmlns:a16="http://schemas.microsoft.com/office/drawing/2014/main" xmlns="" id="{8A9260AE-39BE-4BFF-ADC7-98B37869F2E4}"/>
              </a:ext>
            </a:extLst>
          </p:cNvPr>
          <p:cNvSpPr>
            <a:spLocks noGrp="1"/>
          </p:cNvSpPr>
          <p:nvPr>
            <p:ph type="ftr" sz="quarter" idx="21"/>
          </p:nvPr>
        </p:nvSpPr>
        <p:spPr/>
        <p:txBody>
          <a:bodyPr/>
          <a:lstStyle/>
          <a:p>
            <a:r>
              <a:rPr lang="en-US" sz="2800" b="1" dirty="0">
                <a:solidFill>
                  <a:schemeClr val="bg1"/>
                </a:solidFill>
              </a:rPr>
              <a:t>1</a:t>
            </a:r>
            <a:r>
              <a:rPr lang="en-US" sz="2800" b="1" baseline="30000" dirty="0">
                <a:solidFill>
                  <a:schemeClr val="bg1"/>
                </a:solidFill>
              </a:rPr>
              <a:t>st</a:t>
            </a:r>
            <a:r>
              <a:rPr lang="en-US" sz="2800" b="1" dirty="0">
                <a:solidFill>
                  <a:schemeClr val="bg1"/>
                </a:solidFill>
              </a:rPr>
              <a:t> SPE FPSOs FORUM</a:t>
            </a:r>
          </a:p>
        </p:txBody>
      </p:sp>
    </p:spTree>
    <p:extLst>
      <p:ext uri="{BB962C8B-B14F-4D97-AF65-F5344CB8AC3E}">
        <p14:creationId xmlns:p14="http://schemas.microsoft.com/office/powerpoint/2010/main" val="362808856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88434" y="2768227"/>
            <a:ext cx="13127231" cy="3801041"/>
          </a:xfrm>
        </p:spPr>
        <p:txBody>
          <a:bodyPr/>
          <a:lstStyle/>
          <a:p>
            <a:r>
              <a:rPr lang="pt-BR"/>
              <a:t>Clique para editar o título mestre</a:t>
            </a:r>
          </a:p>
        </p:txBody>
      </p:sp>
      <p:sp>
        <p:nvSpPr>
          <p:cNvPr id="3" name="Espaço Reservado para Conteúdo 2"/>
          <p:cNvSpPr>
            <a:spLocks noGrp="1"/>
          </p:cNvSpPr>
          <p:nvPr>
            <p:ph idx="1"/>
          </p:nvPr>
        </p:nvSpPr>
        <p:spPr>
          <a:xfrm>
            <a:off x="3488434" y="2768227"/>
            <a:ext cx="13127231" cy="490903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1005205" y="10517696"/>
            <a:ext cx="4623943" cy="276999"/>
          </a:xfrm>
        </p:spPr>
        <p:txBody>
          <a:bodyPr/>
          <a:lstStyle/>
          <a:p>
            <a:fld id="{F948BB1D-364D-41E0-9B7C-0DF3F2F03B83}" type="datetimeFigureOut">
              <a:rPr lang="pt-BR" smtClean="0"/>
              <a:t>17/03/2022</a:t>
            </a:fld>
            <a:endParaRPr lang="pt-BR"/>
          </a:p>
        </p:txBody>
      </p:sp>
      <p:sp>
        <p:nvSpPr>
          <p:cNvPr id="5" name="Espaço Reservado para Rodapé 4"/>
          <p:cNvSpPr>
            <a:spLocks noGrp="1"/>
          </p:cNvSpPr>
          <p:nvPr>
            <p:ph type="ftr" sz="quarter" idx="11"/>
          </p:nvPr>
        </p:nvSpPr>
        <p:spPr>
          <a:xfrm>
            <a:off x="1252411" y="10803311"/>
            <a:ext cx="4379595" cy="330860"/>
          </a:xfrm>
        </p:spPr>
        <p:txBody>
          <a:bodyPr/>
          <a:lstStyle/>
          <a:p>
            <a:endParaRPr lang="pt-BR"/>
          </a:p>
        </p:txBody>
      </p:sp>
      <p:sp>
        <p:nvSpPr>
          <p:cNvPr id="6" name="Espaço Reservado para Número de Slide 5"/>
          <p:cNvSpPr>
            <a:spLocks noGrp="1"/>
          </p:cNvSpPr>
          <p:nvPr>
            <p:ph type="sldNum" sz="quarter" idx="12"/>
          </p:nvPr>
        </p:nvSpPr>
        <p:spPr>
          <a:xfrm>
            <a:off x="14474953" y="10517696"/>
            <a:ext cx="4623943" cy="276999"/>
          </a:xfrm>
        </p:spPr>
        <p:txBody>
          <a:bodyPr/>
          <a:lstStyle/>
          <a:p>
            <a:fld id="{D6AB83F8-F0AB-4CCA-9934-F81996C54E75}" type="slidenum">
              <a:rPr lang="pt-BR" smtClean="0"/>
              <a:t>‹nº›</a:t>
            </a:fld>
            <a:endParaRPr lang="pt-BR"/>
          </a:p>
        </p:txBody>
      </p:sp>
    </p:spTree>
    <p:extLst>
      <p:ext uri="{BB962C8B-B14F-4D97-AF65-F5344CB8AC3E}">
        <p14:creationId xmlns:p14="http://schemas.microsoft.com/office/powerpoint/2010/main" val="227393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13013" y="2742996"/>
            <a:ext cx="15078075" cy="3045193"/>
          </a:xfrm>
        </p:spPr>
        <p:txBody>
          <a:bodyPr anchor="b"/>
          <a:lstStyle>
            <a:lvl1pPr algn="ctr">
              <a:defRPr sz="9894"/>
            </a:lvl1pPr>
          </a:lstStyle>
          <a:p>
            <a:r>
              <a:rPr lang="pt-BR"/>
              <a:t>Clique para editar o título mestre</a:t>
            </a:r>
          </a:p>
        </p:txBody>
      </p:sp>
      <p:sp>
        <p:nvSpPr>
          <p:cNvPr id="3" name="Subtítulo 2"/>
          <p:cNvSpPr>
            <a:spLocks noGrp="1"/>
          </p:cNvSpPr>
          <p:nvPr>
            <p:ph type="subTitle" idx="1"/>
          </p:nvPr>
        </p:nvSpPr>
        <p:spPr>
          <a:xfrm>
            <a:off x="2513013" y="5940028"/>
            <a:ext cx="15078075" cy="609077"/>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pt-BR"/>
              <a:t>Clique para editar o estilo do subtítulo Mestre</a:t>
            </a:r>
          </a:p>
        </p:txBody>
      </p:sp>
      <p:sp>
        <p:nvSpPr>
          <p:cNvPr id="4" name="Espaço Reservado para Data 3"/>
          <p:cNvSpPr>
            <a:spLocks noGrp="1"/>
          </p:cNvSpPr>
          <p:nvPr>
            <p:ph type="dt" sz="half" idx="10"/>
          </p:nvPr>
        </p:nvSpPr>
        <p:spPr>
          <a:xfrm>
            <a:off x="1005205" y="10517696"/>
            <a:ext cx="4623943" cy="276999"/>
          </a:xfrm>
        </p:spPr>
        <p:txBody>
          <a:bodyPr/>
          <a:lstStyle/>
          <a:p>
            <a:fld id="{F948BB1D-364D-41E0-9B7C-0DF3F2F03B83}" type="datetimeFigureOut">
              <a:rPr lang="pt-BR" smtClean="0"/>
              <a:t>17/03/2022</a:t>
            </a:fld>
            <a:endParaRPr lang="pt-BR"/>
          </a:p>
        </p:txBody>
      </p:sp>
      <p:sp>
        <p:nvSpPr>
          <p:cNvPr id="5" name="Espaço Reservado para Rodapé 4"/>
          <p:cNvSpPr>
            <a:spLocks noGrp="1"/>
          </p:cNvSpPr>
          <p:nvPr>
            <p:ph type="ftr" sz="quarter" idx="11"/>
          </p:nvPr>
        </p:nvSpPr>
        <p:spPr>
          <a:xfrm>
            <a:off x="1252411" y="10803311"/>
            <a:ext cx="4379595" cy="330860"/>
          </a:xfrm>
        </p:spPr>
        <p:txBody>
          <a:bodyPr/>
          <a:lstStyle/>
          <a:p>
            <a:endParaRPr lang="pt-BR"/>
          </a:p>
        </p:txBody>
      </p:sp>
      <p:sp>
        <p:nvSpPr>
          <p:cNvPr id="6" name="Espaço Reservado para Número de Slide 5"/>
          <p:cNvSpPr>
            <a:spLocks noGrp="1"/>
          </p:cNvSpPr>
          <p:nvPr>
            <p:ph type="sldNum" sz="quarter" idx="12"/>
          </p:nvPr>
        </p:nvSpPr>
        <p:spPr>
          <a:xfrm>
            <a:off x="14474953" y="10517696"/>
            <a:ext cx="4623943" cy="276999"/>
          </a:xfrm>
        </p:spPr>
        <p:txBody>
          <a:bodyPr/>
          <a:lstStyle/>
          <a:p>
            <a:fld id="{D6AB83F8-F0AB-4CCA-9934-F81996C54E75}" type="slidenum">
              <a:rPr lang="pt-BR" smtClean="0"/>
              <a:t>‹nº›</a:t>
            </a:fld>
            <a:endParaRPr lang="pt-BR"/>
          </a:p>
        </p:txBody>
      </p:sp>
    </p:spTree>
    <p:extLst>
      <p:ext uri="{BB962C8B-B14F-4D97-AF65-F5344CB8AC3E}">
        <p14:creationId xmlns:p14="http://schemas.microsoft.com/office/powerpoint/2010/main" val="60717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2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88434" y="2768227"/>
            <a:ext cx="13127231" cy="3366135"/>
          </a:xfrm>
          <a:prstGeom prst="rect">
            <a:avLst/>
          </a:prstGeom>
        </p:spPr>
        <p:txBody>
          <a:bodyPr wrap="square" lIns="0" tIns="0" rIns="0" bIns="0">
            <a:spAutoFit/>
          </a:bodyPr>
          <a:lstStyle>
            <a:lvl1pPr>
              <a:defRPr sz="12350" b="1" i="0">
                <a:solidFill>
                  <a:schemeClr val="bg1"/>
                </a:solidFill>
                <a:latin typeface="Calibri"/>
                <a:cs typeface="Calibri"/>
              </a:defRPr>
            </a:lvl1pPr>
          </a:lstStyle>
          <a:p>
            <a:endParaRPr dirty="0"/>
          </a:p>
        </p:txBody>
      </p:sp>
      <p:sp>
        <p:nvSpPr>
          <p:cNvPr id="3" name="Holder 3"/>
          <p:cNvSpPr>
            <a:spLocks noGrp="1"/>
          </p:cNvSpPr>
          <p:nvPr>
            <p:ph type="body" idx="1"/>
          </p:nvPr>
        </p:nvSpPr>
        <p:spPr>
          <a:xfrm>
            <a:off x="3488434" y="2768227"/>
            <a:ext cx="13127231" cy="3366135"/>
          </a:xfrm>
          <a:prstGeom prst="rect">
            <a:avLst/>
          </a:prstGeom>
        </p:spPr>
        <p:txBody>
          <a:bodyPr wrap="square" lIns="0" tIns="0" rIns="0" bIns="0">
            <a:spAutoFit/>
          </a:bodyPr>
          <a:lstStyle>
            <a:lvl1pPr>
              <a:defRPr sz="12350" b="1" i="0">
                <a:solidFill>
                  <a:schemeClr val="bg1"/>
                </a:solidFill>
                <a:latin typeface="Calibri"/>
                <a:cs typeface="Calibri"/>
              </a:defRPr>
            </a:lvl1pPr>
          </a:lstStyle>
          <a:p>
            <a:endParaRPr dirty="0"/>
          </a:p>
        </p:txBody>
      </p:sp>
      <p:sp>
        <p:nvSpPr>
          <p:cNvPr id="4" name="Holder 4"/>
          <p:cNvSpPr>
            <a:spLocks noGrp="1"/>
          </p:cNvSpPr>
          <p:nvPr>
            <p:ph type="ftr" sz="quarter" idx="5"/>
          </p:nvPr>
        </p:nvSpPr>
        <p:spPr>
          <a:xfrm>
            <a:off x="1252411" y="10803311"/>
            <a:ext cx="4379595" cy="297815"/>
          </a:xfrm>
          <a:prstGeom prst="rect">
            <a:avLst/>
          </a:prstGeom>
        </p:spPr>
        <p:txBody>
          <a:bodyPr wrap="square" lIns="0" tIns="0" rIns="0" bIns="0">
            <a:spAutoFit/>
          </a:bodyPr>
          <a:lstStyle>
            <a:lvl1pPr>
              <a:defRPr sz="2150" b="0" i="0">
                <a:solidFill>
                  <a:schemeClr val="bg1"/>
                </a:solidFill>
                <a:latin typeface="Calibri Light"/>
                <a:cs typeface="Calibri Light"/>
              </a:defRPr>
            </a:lvl1pPr>
          </a:lstStyle>
          <a:p>
            <a:pPr marL="12700">
              <a:lnSpc>
                <a:spcPts val="2140"/>
              </a:lnSpc>
            </a:pPr>
            <a:r>
              <a:rPr b="1" spc="-15" dirty="0">
                <a:latin typeface="Calibri"/>
                <a:cs typeface="Calibri"/>
              </a:rPr>
              <a:t>LOREM </a:t>
            </a:r>
            <a:r>
              <a:rPr b="1" spc="-10" dirty="0">
                <a:latin typeface="Calibri"/>
                <a:cs typeface="Calibri"/>
              </a:rPr>
              <a:t>IPSUM </a:t>
            </a:r>
            <a:r>
              <a:rPr spc="-10" dirty="0"/>
              <a:t>SIT AMET</a:t>
            </a:r>
            <a:r>
              <a:rPr spc="-355" dirty="0"/>
              <a:t> </a:t>
            </a:r>
            <a:r>
              <a:rPr spc="-15" dirty="0"/>
              <a:t>C</a:t>
            </a:r>
            <a:r>
              <a:rPr lang="pt-BR" spc="-15" dirty="0"/>
              <a:t>O</a:t>
            </a:r>
            <a:r>
              <a:rPr spc="-15" dirty="0"/>
              <a:t>NSECTETUR</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3/17/2022</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73" r:id="rId7"/>
    <p:sldLayoutId id="2147483674"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1"/>
          <p:cNvSpPr txBox="1">
            <a:spLocks/>
          </p:cNvSpPr>
          <p:nvPr userDrawn="1"/>
        </p:nvSpPr>
        <p:spPr>
          <a:xfrm>
            <a:off x="10494234" y="2071533"/>
            <a:ext cx="8265729" cy="2550419"/>
          </a:xfrm>
          <a:prstGeom prst="rect">
            <a:avLst/>
          </a:prstGeom>
        </p:spPr>
        <p:txBody>
          <a:bodyPr anchor="ctr">
            <a:normAutofit/>
          </a:bodyPr>
          <a:lstStyle>
            <a:lvl1pPr algn="ctr" defTabSz="724205" rtl="0" eaLnBrk="1" latinLnBrk="0" hangingPunct="1">
              <a:spcBef>
                <a:spcPct val="0"/>
              </a:spcBef>
              <a:buNone/>
              <a:defRPr sz="3200" kern="1200" baseline="0">
                <a:solidFill>
                  <a:schemeClr val="bg1"/>
                </a:solidFill>
                <a:latin typeface="+mj-lt"/>
                <a:ea typeface="+mj-ea"/>
                <a:cs typeface="+mj-cs"/>
              </a:defRPr>
            </a:lvl1pPr>
          </a:lstStyle>
          <a:p>
            <a:r>
              <a:rPr lang="en-US" sz="3958" dirty="0">
                <a:solidFill>
                  <a:srgbClr val="FFFFFF"/>
                </a:solidFill>
              </a:rPr>
              <a:t>CLICK PARA ADICIONAR O TÍTULO</a:t>
            </a:r>
          </a:p>
        </p:txBody>
      </p:sp>
      <p:sp>
        <p:nvSpPr>
          <p:cNvPr id="11" name="Subtitle 2"/>
          <p:cNvSpPr txBox="1">
            <a:spLocks/>
          </p:cNvSpPr>
          <p:nvPr userDrawn="1"/>
        </p:nvSpPr>
        <p:spPr>
          <a:xfrm>
            <a:off x="10494234" y="4999072"/>
            <a:ext cx="8265729" cy="1926687"/>
          </a:xfrm>
          <a:prstGeom prst="rect">
            <a:avLst/>
          </a:prstGeom>
        </p:spPr>
        <p:txBody>
          <a:bodyPr anchor="ctr">
            <a:normAutofit/>
          </a:bodyPr>
          <a:lstStyle>
            <a:lvl1pPr marL="0" indent="0" algn="ctr" defTabSz="724205" rtl="0" eaLnBrk="1" latinLnBrk="0" hangingPunct="1">
              <a:spcBef>
                <a:spcPct val="20000"/>
              </a:spcBef>
              <a:buFont typeface="Arial"/>
              <a:buNone/>
              <a:defRPr sz="2900" kern="1200">
                <a:solidFill>
                  <a:srgbClr val="FFFFFF"/>
                </a:solidFill>
                <a:latin typeface="+mn-lt"/>
                <a:ea typeface="+mn-ea"/>
                <a:cs typeface="+mn-cs"/>
              </a:defRPr>
            </a:lvl1pPr>
            <a:lvl2pPr marL="724205" indent="0" algn="ctr" defTabSz="724205" rtl="0" eaLnBrk="1" latinLnBrk="0" hangingPunct="1">
              <a:spcBef>
                <a:spcPct val="20000"/>
              </a:spcBef>
              <a:buFont typeface="Arial"/>
              <a:buNone/>
              <a:defRPr sz="4400" kern="1200">
                <a:solidFill>
                  <a:schemeClr val="tx1">
                    <a:tint val="75000"/>
                  </a:schemeClr>
                </a:solidFill>
                <a:latin typeface="+mn-lt"/>
                <a:ea typeface="+mn-ea"/>
                <a:cs typeface="+mn-cs"/>
              </a:defRPr>
            </a:lvl2pPr>
            <a:lvl3pPr marL="1448410" indent="0" algn="ctr" defTabSz="724205" rtl="0" eaLnBrk="1" latinLnBrk="0" hangingPunct="1">
              <a:spcBef>
                <a:spcPct val="20000"/>
              </a:spcBef>
              <a:buFont typeface="Arial"/>
              <a:buNone/>
              <a:defRPr sz="3800" kern="1200">
                <a:solidFill>
                  <a:schemeClr val="tx1">
                    <a:tint val="75000"/>
                  </a:schemeClr>
                </a:solidFill>
                <a:latin typeface="+mn-lt"/>
                <a:ea typeface="+mn-ea"/>
                <a:cs typeface="+mn-cs"/>
              </a:defRPr>
            </a:lvl3pPr>
            <a:lvl4pPr marL="217261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4pPr>
            <a:lvl5pPr marL="2896819"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5pPr>
            <a:lvl6pPr marL="362102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6pPr>
            <a:lvl7pPr marL="4345229"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7pPr>
            <a:lvl8pPr marL="506943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8pPr>
            <a:lvl9pPr marL="5793638"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9pPr>
          </a:lstStyle>
          <a:p>
            <a:r>
              <a:rPr lang="pt-BR" sz="3587"/>
              <a:t>CLIQUE PARA ADICIONAR </a:t>
            </a:r>
            <a:br>
              <a:rPr lang="pt-BR" sz="3587"/>
            </a:br>
            <a:r>
              <a:rPr lang="pt-BR" sz="3587"/>
              <a:t>O AUTOR / LOCAL E DATA</a:t>
            </a:r>
            <a:endParaRPr lang="pt-BR" sz="3587" dirty="0"/>
          </a:p>
        </p:txBody>
      </p:sp>
      <p:pic>
        <p:nvPicPr>
          <p:cNvPr id="12" name="Picture 11" descr="151218guia_de_marca_03-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53036" y="1"/>
            <a:ext cx="2986473" cy="1669948"/>
          </a:xfrm>
          <a:prstGeom prst="rect">
            <a:avLst/>
          </a:prstGeom>
        </p:spPr>
      </p:pic>
      <p:pic>
        <p:nvPicPr>
          <p:cNvPr id="13" name="Picture 6" descr="Pre_Sal_Horiz_rgb"/>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593" y="9666746"/>
            <a:ext cx="2642670" cy="1856784"/>
          </a:xfrm>
          <a:prstGeom prst="rect">
            <a:avLst/>
          </a:prstGeom>
        </p:spPr>
      </p:pic>
    </p:spTree>
    <p:extLst>
      <p:ext uri="{BB962C8B-B14F-4D97-AF65-F5344CB8AC3E}">
        <p14:creationId xmlns:p14="http://schemas.microsoft.com/office/powerpoint/2010/main" val="1496776138"/>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895697" rtl="0" eaLnBrk="1" latinLnBrk="0" hangingPunct="1">
        <a:spcBef>
          <a:spcPct val="0"/>
        </a:spcBef>
        <a:buNone/>
        <a:defRPr sz="8658" kern="1200">
          <a:solidFill>
            <a:schemeClr val="tx1"/>
          </a:solidFill>
          <a:latin typeface="+mj-lt"/>
          <a:ea typeface="+mj-ea"/>
          <a:cs typeface="+mj-cs"/>
        </a:defRPr>
      </a:lvl1pPr>
    </p:titleStyle>
    <p:bodyStyle>
      <a:lvl1pPr marL="671773" indent="-671773" algn="l" defTabSz="895697" rtl="0" eaLnBrk="1" latinLnBrk="0" hangingPunct="1">
        <a:spcBef>
          <a:spcPct val="20000"/>
        </a:spcBef>
        <a:buFont typeface="Arial"/>
        <a:buChar char="•"/>
        <a:defRPr sz="6308" kern="1200">
          <a:solidFill>
            <a:schemeClr val="tx1"/>
          </a:solidFill>
          <a:latin typeface="+mn-lt"/>
          <a:ea typeface="+mn-ea"/>
          <a:cs typeface="+mn-cs"/>
        </a:defRPr>
      </a:lvl1pPr>
      <a:lvl2pPr marL="1455507" indent="-559810" algn="l" defTabSz="895697" rtl="0" eaLnBrk="1" latinLnBrk="0" hangingPunct="1">
        <a:spcBef>
          <a:spcPct val="20000"/>
        </a:spcBef>
        <a:buFont typeface="Arial"/>
        <a:buChar char="–"/>
        <a:defRPr sz="5442" kern="1200">
          <a:solidFill>
            <a:schemeClr val="tx1"/>
          </a:solidFill>
          <a:latin typeface="+mn-lt"/>
          <a:ea typeface="+mn-ea"/>
          <a:cs typeface="+mn-cs"/>
        </a:defRPr>
      </a:lvl2pPr>
      <a:lvl3pPr marL="2239241" indent="-447848" algn="l" defTabSz="895697" rtl="0" eaLnBrk="1" latinLnBrk="0" hangingPunct="1">
        <a:spcBef>
          <a:spcPct val="20000"/>
        </a:spcBef>
        <a:buFont typeface="Arial"/>
        <a:buChar char="•"/>
        <a:defRPr sz="4700" kern="1200">
          <a:solidFill>
            <a:schemeClr val="tx1"/>
          </a:solidFill>
          <a:latin typeface="+mn-lt"/>
          <a:ea typeface="+mn-ea"/>
          <a:cs typeface="+mn-cs"/>
        </a:defRPr>
      </a:lvl3pPr>
      <a:lvl4pPr marL="3134938" indent="-447848" algn="l" defTabSz="895697" rtl="0" eaLnBrk="1" latinLnBrk="0" hangingPunct="1">
        <a:spcBef>
          <a:spcPct val="20000"/>
        </a:spcBef>
        <a:buFont typeface="Arial"/>
        <a:buChar char="–"/>
        <a:defRPr sz="3958" kern="1200">
          <a:solidFill>
            <a:schemeClr val="tx1"/>
          </a:solidFill>
          <a:latin typeface="+mn-lt"/>
          <a:ea typeface="+mn-ea"/>
          <a:cs typeface="+mn-cs"/>
        </a:defRPr>
      </a:lvl4pPr>
      <a:lvl5pPr marL="4030635" indent="-447848" algn="l" defTabSz="895697" rtl="0" eaLnBrk="1" latinLnBrk="0" hangingPunct="1">
        <a:spcBef>
          <a:spcPct val="20000"/>
        </a:spcBef>
        <a:buFont typeface="Arial"/>
        <a:buChar char="»"/>
        <a:defRPr sz="3958" kern="1200">
          <a:solidFill>
            <a:schemeClr val="tx1"/>
          </a:solidFill>
          <a:latin typeface="+mn-lt"/>
          <a:ea typeface="+mn-ea"/>
          <a:cs typeface="+mn-cs"/>
        </a:defRPr>
      </a:lvl5pPr>
      <a:lvl6pPr marL="4926330" indent="-447848" algn="l" defTabSz="895697" rtl="0" eaLnBrk="1" latinLnBrk="0" hangingPunct="1">
        <a:spcBef>
          <a:spcPct val="20000"/>
        </a:spcBef>
        <a:buFont typeface="Arial"/>
        <a:buChar char="•"/>
        <a:defRPr sz="3958" kern="1200">
          <a:solidFill>
            <a:schemeClr val="tx1"/>
          </a:solidFill>
          <a:latin typeface="+mn-lt"/>
          <a:ea typeface="+mn-ea"/>
          <a:cs typeface="+mn-cs"/>
        </a:defRPr>
      </a:lvl6pPr>
      <a:lvl7pPr marL="5822027" indent="-447848" algn="l" defTabSz="895697" rtl="0" eaLnBrk="1" latinLnBrk="0" hangingPunct="1">
        <a:spcBef>
          <a:spcPct val="20000"/>
        </a:spcBef>
        <a:buFont typeface="Arial"/>
        <a:buChar char="•"/>
        <a:defRPr sz="3958" kern="1200">
          <a:solidFill>
            <a:schemeClr val="tx1"/>
          </a:solidFill>
          <a:latin typeface="+mn-lt"/>
          <a:ea typeface="+mn-ea"/>
          <a:cs typeface="+mn-cs"/>
        </a:defRPr>
      </a:lvl7pPr>
      <a:lvl8pPr marL="6717724" indent="-447848" algn="l" defTabSz="895697" rtl="0" eaLnBrk="1" latinLnBrk="0" hangingPunct="1">
        <a:spcBef>
          <a:spcPct val="20000"/>
        </a:spcBef>
        <a:buFont typeface="Arial"/>
        <a:buChar char="•"/>
        <a:defRPr sz="3958" kern="1200">
          <a:solidFill>
            <a:schemeClr val="tx1"/>
          </a:solidFill>
          <a:latin typeface="+mn-lt"/>
          <a:ea typeface="+mn-ea"/>
          <a:cs typeface="+mn-cs"/>
        </a:defRPr>
      </a:lvl8pPr>
      <a:lvl9pPr marL="7613420" indent="-447848" algn="l" defTabSz="895697" rtl="0" eaLnBrk="1" latinLnBrk="0" hangingPunct="1">
        <a:spcBef>
          <a:spcPct val="20000"/>
        </a:spcBef>
        <a:buFont typeface="Arial"/>
        <a:buChar char="•"/>
        <a:defRPr sz="3958" kern="1200">
          <a:solidFill>
            <a:schemeClr val="tx1"/>
          </a:solidFill>
          <a:latin typeface="+mn-lt"/>
          <a:ea typeface="+mn-ea"/>
          <a:cs typeface="+mn-cs"/>
        </a:defRPr>
      </a:lvl9pPr>
    </p:bodyStyle>
    <p:otherStyle>
      <a:defPPr>
        <a:defRPr lang="en-US"/>
      </a:defPPr>
      <a:lvl1pPr marL="0" algn="l" defTabSz="895697" rtl="0" eaLnBrk="1" latinLnBrk="0" hangingPunct="1">
        <a:defRPr sz="3587" kern="1200">
          <a:solidFill>
            <a:schemeClr val="tx1"/>
          </a:solidFill>
          <a:latin typeface="+mn-lt"/>
          <a:ea typeface="+mn-ea"/>
          <a:cs typeface="+mn-cs"/>
        </a:defRPr>
      </a:lvl1pPr>
      <a:lvl2pPr marL="895697" algn="l" defTabSz="895697" rtl="0" eaLnBrk="1" latinLnBrk="0" hangingPunct="1">
        <a:defRPr sz="3587" kern="1200">
          <a:solidFill>
            <a:schemeClr val="tx1"/>
          </a:solidFill>
          <a:latin typeface="+mn-lt"/>
          <a:ea typeface="+mn-ea"/>
          <a:cs typeface="+mn-cs"/>
        </a:defRPr>
      </a:lvl2pPr>
      <a:lvl3pPr marL="1791393" algn="l" defTabSz="895697" rtl="0" eaLnBrk="1" latinLnBrk="0" hangingPunct="1">
        <a:defRPr sz="3587" kern="1200">
          <a:solidFill>
            <a:schemeClr val="tx1"/>
          </a:solidFill>
          <a:latin typeface="+mn-lt"/>
          <a:ea typeface="+mn-ea"/>
          <a:cs typeface="+mn-cs"/>
        </a:defRPr>
      </a:lvl3pPr>
      <a:lvl4pPr marL="2687089" algn="l" defTabSz="895697" rtl="0" eaLnBrk="1" latinLnBrk="0" hangingPunct="1">
        <a:defRPr sz="3587" kern="1200">
          <a:solidFill>
            <a:schemeClr val="tx1"/>
          </a:solidFill>
          <a:latin typeface="+mn-lt"/>
          <a:ea typeface="+mn-ea"/>
          <a:cs typeface="+mn-cs"/>
        </a:defRPr>
      </a:lvl4pPr>
      <a:lvl5pPr marL="3582786" algn="l" defTabSz="895697" rtl="0" eaLnBrk="1" latinLnBrk="0" hangingPunct="1">
        <a:defRPr sz="3587" kern="1200">
          <a:solidFill>
            <a:schemeClr val="tx1"/>
          </a:solidFill>
          <a:latin typeface="+mn-lt"/>
          <a:ea typeface="+mn-ea"/>
          <a:cs typeface="+mn-cs"/>
        </a:defRPr>
      </a:lvl5pPr>
      <a:lvl6pPr marL="4478482" algn="l" defTabSz="895697" rtl="0" eaLnBrk="1" latinLnBrk="0" hangingPunct="1">
        <a:defRPr sz="3587" kern="1200">
          <a:solidFill>
            <a:schemeClr val="tx1"/>
          </a:solidFill>
          <a:latin typeface="+mn-lt"/>
          <a:ea typeface="+mn-ea"/>
          <a:cs typeface="+mn-cs"/>
        </a:defRPr>
      </a:lvl6pPr>
      <a:lvl7pPr marL="5374179" algn="l" defTabSz="895697" rtl="0" eaLnBrk="1" latinLnBrk="0" hangingPunct="1">
        <a:defRPr sz="3587" kern="1200">
          <a:solidFill>
            <a:schemeClr val="tx1"/>
          </a:solidFill>
          <a:latin typeface="+mn-lt"/>
          <a:ea typeface="+mn-ea"/>
          <a:cs typeface="+mn-cs"/>
        </a:defRPr>
      </a:lvl7pPr>
      <a:lvl8pPr marL="6269876" algn="l" defTabSz="895697" rtl="0" eaLnBrk="1" latinLnBrk="0" hangingPunct="1">
        <a:defRPr sz="3587" kern="1200">
          <a:solidFill>
            <a:schemeClr val="tx1"/>
          </a:solidFill>
          <a:latin typeface="+mn-lt"/>
          <a:ea typeface="+mn-ea"/>
          <a:cs typeface="+mn-cs"/>
        </a:defRPr>
      </a:lvl8pPr>
      <a:lvl9pPr marL="7165571" algn="l" defTabSz="895697" rtl="0" eaLnBrk="1" latinLnBrk="0" hangingPunct="1">
        <a:defRPr sz="358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1"/>
          <p:cNvSpPr txBox="1">
            <a:spLocks/>
          </p:cNvSpPr>
          <p:nvPr userDrawn="1"/>
        </p:nvSpPr>
        <p:spPr>
          <a:xfrm>
            <a:off x="10494234" y="2071533"/>
            <a:ext cx="8265729" cy="2550419"/>
          </a:xfrm>
          <a:prstGeom prst="rect">
            <a:avLst/>
          </a:prstGeom>
        </p:spPr>
        <p:txBody>
          <a:bodyPr anchor="ctr">
            <a:normAutofit/>
          </a:bodyPr>
          <a:lstStyle>
            <a:lvl1pPr algn="ctr" defTabSz="724205" rtl="0" eaLnBrk="1" latinLnBrk="0" hangingPunct="1">
              <a:spcBef>
                <a:spcPct val="0"/>
              </a:spcBef>
              <a:buNone/>
              <a:defRPr sz="3200" kern="1200" baseline="0">
                <a:solidFill>
                  <a:schemeClr val="bg1"/>
                </a:solidFill>
                <a:latin typeface="+mj-lt"/>
                <a:ea typeface="+mj-ea"/>
                <a:cs typeface="+mj-cs"/>
              </a:defRPr>
            </a:lvl1pPr>
          </a:lstStyle>
          <a:p>
            <a:r>
              <a:rPr lang="en-US" sz="3958" dirty="0">
                <a:solidFill>
                  <a:srgbClr val="FFFFFF"/>
                </a:solidFill>
              </a:rPr>
              <a:t>CLICK PARA ADICIONAR O TÍTULO</a:t>
            </a:r>
          </a:p>
        </p:txBody>
      </p:sp>
      <p:sp>
        <p:nvSpPr>
          <p:cNvPr id="11" name="Subtitle 2"/>
          <p:cNvSpPr txBox="1">
            <a:spLocks/>
          </p:cNvSpPr>
          <p:nvPr userDrawn="1"/>
        </p:nvSpPr>
        <p:spPr>
          <a:xfrm>
            <a:off x="10494234" y="4999072"/>
            <a:ext cx="8265729" cy="1926687"/>
          </a:xfrm>
          <a:prstGeom prst="rect">
            <a:avLst/>
          </a:prstGeom>
        </p:spPr>
        <p:txBody>
          <a:bodyPr anchor="ctr">
            <a:normAutofit/>
          </a:bodyPr>
          <a:lstStyle>
            <a:lvl1pPr marL="0" indent="0" algn="ctr" defTabSz="724205" rtl="0" eaLnBrk="1" latinLnBrk="0" hangingPunct="1">
              <a:spcBef>
                <a:spcPct val="20000"/>
              </a:spcBef>
              <a:buFont typeface="Arial"/>
              <a:buNone/>
              <a:defRPr sz="2900" kern="1200">
                <a:solidFill>
                  <a:srgbClr val="FFFFFF"/>
                </a:solidFill>
                <a:latin typeface="+mn-lt"/>
                <a:ea typeface="+mn-ea"/>
                <a:cs typeface="+mn-cs"/>
              </a:defRPr>
            </a:lvl1pPr>
            <a:lvl2pPr marL="724205" indent="0" algn="ctr" defTabSz="724205" rtl="0" eaLnBrk="1" latinLnBrk="0" hangingPunct="1">
              <a:spcBef>
                <a:spcPct val="20000"/>
              </a:spcBef>
              <a:buFont typeface="Arial"/>
              <a:buNone/>
              <a:defRPr sz="4400" kern="1200">
                <a:solidFill>
                  <a:schemeClr val="tx1">
                    <a:tint val="75000"/>
                  </a:schemeClr>
                </a:solidFill>
                <a:latin typeface="+mn-lt"/>
                <a:ea typeface="+mn-ea"/>
                <a:cs typeface="+mn-cs"/>
              </a:defRPr>
            </a:lvl2pPr>
            <a:lvl3pPr marL="1448410" indent="0" algn="ctr" defTabSz="724205" rtl="0" eaLnBrk="1" latinLnBrk="0" hangingPunct="1">
              <a:spcBef>
                <a:spcPct val="20000"/>
              </a:spcBef>
              <a:buFont typeface="Arial"/>
              <a:buNone/>
              <a:defRPr sz="3800" kern="1200">
                <a:solidFill>
                  <a:schemeClr val="tx1">
                    <a:tint val="75000"/>
                  </a:schemeClr>
                </a:solidFill>
                <a:latin typeface="+mn-lt"/>
                <a:ea typeface="+mn-ea"/>
                <a:cs typeface="+mn-cs"/>
              </a:defRPr>
            </a:lvl3pPr>
            <a:lvl4pPr marL="217261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4pPr>
            <a:lvl5pPr marL="2896819"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5pPr>
            <a:lvl6pPr marL="362102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6pPr>
            <a:lvl7pPr marL="4345229"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7pPr>
            <a:lvl8pPr marL="5069434"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8pPr>
            <a:lvl9pPr marL="5793638" indent="0" algn="ctr" defTabSz="724205" rtl="0" eaLnBrk="1" latinLnBrk="0" hangingPunct="1">
              <a:spcBef>
                <a:spcPct val="20000"/>
              </a:spcBef>
              <a:buFont typeface="Arial"/>
              <a:buNone/>
              <a:defRPr sz="3200" kern="1200">
                <a:solidFill>
                  <a:schemeClr val="tx1">
                    <a:tint val="75000"/>
                  </a:schemeClr>
                </a:solidFill>
                <a:latin typeface="+mn-lt"/>
                <a:ea typeface="+mn-ea"/>
                <a:cs typeface="+mn-cs"/>
              </a:defRPr>
            </a:lvl9pPr>
          </a:lstStyle>
          <a:p>
            <a:r>
              <a:rPr lang="pt-BR" sz="3587"/>
              <a:t>CLIQUE PARA ADICIONAR </a:t>
            </a:r>
            <a:br>
              <a:rPr lang="pt-BR" sz="3587"/>
            </a:br>
            <a:r>
              <a:rPr lang="pt-BR" sz="3587"/>
              <a:t>O AUTOR / LOCAL E DATA</a:t>
            </a:r>
            <a:endParaRPr lang="pt-BR" sz="3587" dirty="0"/>
          </a:p>
        </p:txBody>
      </p:sp>
      <p:pic>
        <p:nvPicPr>
          <p:cNvPr id="12" name="Picture 11" descr="151218guia_de_marca_03-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53036" y="1"/>
            <a:ext cx="2986473" cy="1669948"/>
          </a:xfrm>
          <a:prstGeom prst="rect">
            <a:avLst/>
          </a:prstGeom>
        </p:spPr>
      </p:pic>
      <p:pic>
        <p:nvPicPr>
          <p:cNvPr id="13" name="Picture 6" descr="Pre_Sal_Horiz_rgb"/>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593" y="9666746"/>
            <a:ext cx="2642670" cy="1856784"/>
          </a:xfrm>
          <a:prstGeom prst="rect">
            <a:avLst/>
          </a:prstGeom>
        </p:spPr>
      </p:pic>
    </p:spTree>
    <p:extLst>
      <p:ext uri="{BB962C8B-B14F-4D97-AF65-F5344CB8AC3E}">
        <p14:creationId xmlns:p14="http://schemas.microsoft.com/office/powerpoint/2010/main" val="229400149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895697" rtl="0" eaLnBrk="1" latinLnBrk="0" hangingPunct="1">
        <a:spcBef>
          <a:spcPct val="0"/>
        </a:spcBef>
        <a:buNone/>
        <a:defRPr sz="8658" kern="1200">
          <a:solidFill>
            <a:schemeClr val="tx1"/>
          </a:solidFill>
          <a:latin typeface="+mj-lt"/>
          <a:ea typeface="+mj-ea"/>
          <a:cs typeface="+mj-cs"/>
        </a:defRPr>
      </a:lvl1pPr>
    </p:titleStyle>
    <p:bodyStyle>
      <a:lvl1pPr marL="671773" indent="-671773" algn="l" defTabSz="895697" rtl="0" eaLnBrk="1" latinLnBrk="0" hangingPunct="1">
        <a:spcBef>
          <a:spcPct val="20000"/>
        </a:spcBef>
        <a:buFont typeface="Arial"/>
        <a:buChar char="•"/>
        <a:defRPr sz="6308" kern="1200">
          <a:solidFill>
            <a:schemeClr val="tx1"/>
          </a:solidFill>
          <a:latin typeface="+mn-lt"/>
          <a:ea typeface="+mn-ea"/>
          <a:cs typeface="+mn-cs"/>
        </a:defRPr>
      </a:lvl1pPr>
      <a:lvl2pPr marL="1455507" indent="-559810" algn="l" defTabSz="895697" rtl="0" eaLnBrk="1" latinLnBrk="0" hangingPunct="1">
        <a:spcBef>
          <a:spcPct val="20000"/>
        </a:spcBef>
        <a:buFont typeface="Arial"/>
        <a:buChar char="–"/>
        <a:defRPr sz="5442" kern="1200">
          <a:solidFill>
            <a:schemeClr val="tx1"/>
          </a:solidFill>
          <a:latin typeface="+mn-lt"/>
          <a:ea typeface="+mn-ea"/>
          <a:cs typeface="+mn-cs"/>
        </a:defRPr>
      </a:lvl2pPr>
      <a:lvl3pPr marL="2239241" indent="-447848" algn="l" defTabSz="895697" rtl="0" eaLnBrk="1" latinLnBrk="0" hangingPunct="1">
        <a:spcBef>
          <a:spcPct val="20000"/>
        </a:spcBef>
        <a:buFont typeface="Arial"/>
        <a:buChar char="•"/>
        <a:defRPr sz="4700" kern="1200">
          <a:solidFill>
            <a:schemeClr val="tx1"/>
          </a:solidFill>
          <a:latin typeface="+mn-lt"/>
          <a:ea typeface="+mn-ea"/>
          <a:cs typeface="+mn-cs"/>
        </a:defRPr>
      </a:lvl3pPr>
      <a:lvl4pPr marL="3134938" indent="-447848" algn="l" defTabSz="895697" rtl="0" eaLnBrk="1" latinLnBrk="0" hangingPunct="1">
        <a:spcBef>
          <a:spcPct val="20000"/>
        </a:spcBef>
        <a:buFont typeface="Arial"/>
        <a:buChar char="–"/>
        <a:defRPr sz="3958" kern="1200">
          <a:solidFill>
            <a:schemeClr val="tx1"/>
          </a:solidFill>
          <a:latin typeface="+mn-lt"/>
          <a:ea typeface="+mn-ea"/>
          <a:cs typeface="+mn-cs"/>
        </a:defRPr>
      </a:lvl4pPr>
      <a:lvl5pPr marL="4030635" indent="-447848" algn="l" defTabSz="895697" rtl="0" eaLnBrk="1" latinLnBrk="0" hangingPunct="1">
        <a:spcBef>
          <a:spcPct val="20000"/>
        </a:spcBef>
        <a:buFont typeface="Arial"/>
        <a:buChar char="»"/>
        <a:defRPr sz="3958" kern="1200">
          <a:solidFill>
            <a:schemeClr val="tx1"/>
          </a:solidFill>
          <a:latin typeface="+mn-lt"/>
          <a:ea typeface="+mn-ea"/>
          <a:cs typeface="+mn-cs"/>
        </a:defRPr>
      </a:lvl5pPr>
      <a:lvl6pPr marL="4926330" indent="-447848" algn="l" defTabSz="895697" rtl="0" eaLnBrk="1" latinLnBrk="0" hangingPunct="1">
        <a:spcBef>
          <a:spcPct val="20000"/>
        </a:spcBef>
        <a:buFont typeface="Arial"/>
        <a:buChar char="•"/>
        <a:defRPr sz="3958" kern="1200">
          <a:solidFill>
            <a:schemeClr val="tx1"/>
          </a:solidFill>
          <a:latin typeface="+mn-lt"/>
          <a:ea typeface="+mn-ea"/>
          <a:cs typeface="+mn-cs"/>
        </a:defRPr>
      </a:lvl6pPr>
      <a:lvl7pPr marL="5822027" indent="-447848" algn="l" defTabSz="895697" rtl="0" eaLnBrk="1" latinLnBrk="0" hangingPunct="1">
        <a:spcBef>
          <a:spcPct val="20000"/>
        </a:spcBef>
        <a:buFont typeface="Arial"/>
        <a:buChar char="•"/>
        <a:defRPr sz="3958" kern="1200">
          <a:solidFill>
            <a:schemeClr val="tx1"/>
          </a:solidFill>
          <a:latin typeface="+mn-lt"/>
          <a:ea typeface="+mn-ea"/>
          <a:cs typeface="+mn-cs"/>
        </a:defRPr>
      </a:lvl7pPr>
      <a:lvl8pPr marL="6717724" indent="-447848" algn="l" defTabSz="895697" rtl="0" eaLnBrk="1" latinLnBrk="0" hangingPunct="1">
        <a:spcBef>
          <a:spcPct val="20000"/>
        </a:spcBef>
        <a:buFont typeface="Arial"/>
        <a:buChar char="•"/>
        <a:defRPr sz="3958" kern="1200">
          <a:solidFill>
            <a:schemeClr val="tx1"/>
          </a:solidFill>
          <a:latin typeface="+mn-lt"/>
          <a:ea typeface="+mn-ea"/>
          <a:cs typeface="+mn-cs"/>
        </a:defRPr>
      </a:lvl8pPr>
      <a:lvl9pPr marL="7613420" indent="-447848" algn="l" defTabSz="895697" rtl="0" eaLnBrk="1" latinLnBrk="0" hangingPunct="1">
        <a:spcBef>
          <a:spcPct val="20000"/>
        </a:spcBef>
        <a:buFont typeface="Arial"/>
        <a:buChar char="•"/>
        <a:defRPr sz="3958" kern="1200">
          <a:solidFill>
            <a:schemeClr val="tx1"/>
          </a:solidFill>
          <a:latin typeface="+mn-lt"/>
          <a:ea typeface="+mn-ea"/>
          <a:cs typeface="+mn-cs"/>
        </a:defRPr>
      </a:lvl9pPr>
    </p:bodyStyle>
    <p:otherStyle>
      <a:defPPr>
        <a:defRPr lang="en-US"/>
      </a:defPPr>
      <a:lvl1pPr marL="0" algn="l" defTabSz="895697" rtl="0" eaLnBrk="1" latinLnBrk="0" hangingPunct="1">
        <a:defRPr sz="3587" kern="1200">
          <a:solidFill>
            <a:schemeClr val="tx1"/>
          </a:solidFill>
          <a:latin typeface="+mn-lt"/>
          <a:ea typeface="+mn-ea"/>
          <a:cs typeface="+mn-cs"/>
        </a:defRPr>
      </a:lvl1pPr>
      <a:lvl2pPr marL="895697" algn="l" defTabSz="895697" rtl="0" eaLnBrk="1" latinLnBrk="0" hangingPunct="1">
        <a:defRPr sz="3587" kern="1200">
          <a:solidFill>
            <a:schemeClr val="tx1"/>
          </a:solidFill>
          <a:latin typeface="+mn-lt"/>
          <a:ea typeface="+mn-ea"/>
          <a:cs typeface="+mn-cs"/>
        </a:defRPr>
      </a:lvl2pPr>
      <a:lvl3pPr marL="1791393" algn="l" defTabSz="895697" rtl="0" eaLnBrk="1" latinLnBrk="0" hangingPunct="1">
        <a:defRPr sz="3587" kern="1200">
          <a:solidFill>
            <a:schemeClr val="tx1"/>
          </a:solidFill>
          <a:latin typeface="+mn-lt"/>
          <a:ea typeface="+mn-ea"/>
          <a:cs typeface="+mn-cs"/>
        </a:defRPr>
      </a:lvl3pPr>
      <a:lvl4pPr marL="2687089" algn="l" defTabSz="895697" rtl="0" eaLnBrk="1" latinLnBrk="0" hangingPunct="1">
        <a:defRPr sz="3587" kern="1200">
          <a:solidFill>
            <a:schemeClr val="tx1"/>
          </a:solidFill>
          <a:latin typeface="+mn-lt"/>
          <a:ea typeface="+mn-ea"/>
          <a:cs typeface="+mn-cs"/>
        </a:defRPr>
      </a:lvl4pPr>
      <a:lvl5pPr marL="3582786" algn="l" defTabSz="895697" rtl="0" eaLnBrk="1" latinLnBrk="0" hangingPunct="1">
        <a:defRPr sz="3587" kern="1200">
          <a:solidFill>
            <a:schemeClr val="tx1"/>
          </a:solidFill>
          <a:latin typeface="+mn-lt"/>
          <a:ea typeface="+mn-ea"/>
          <a:cs typeface="+mn-cs"/>
        </a:defRPr>
      </a:lvl5pPr>
      <a:lvl6pPr marL="4478482" algn="l" defTabSz="895697" rtl="0" eaLnBrk="1" latinLnBrk="0" hangingPunct="1">
        <a:defRPr sz="3587" kern="1200">
          <a:solidFill>
            <a:schemeClr val="tx1"/>
          </a:solidFill>
          <a:latin typeface="+mn-lt"/>
          <a:ea typeface="+mn-ea"/>
          <a:cs typeface="+mn-cs"/>
        </a:defRPr>
      </a:lvl6pPr>
      <a:lvl7pPr marL="5374179" algn="l" defTabSz="895697" rtl="0" eaLnBrk="1" latinLnBrk="0" hangingPunct="1">
        <a:defRPr sz="3587" kern="1200">
          <a:solidFill>
            <a:schemeClr val="tx1"/>
          </a:solidFill>
          <a:latin typeface="+mn-lt"/>
          <a:ea typeface="+mn-ea"/>
          <a:cs typeface="+mn-cs"/>
        </a:defRPr>
      </a:lvl7pPr>
      <a:lvl8pPr marL="6269876" algn="l" defTabSz="895697" rtl="0" eaLnBrk="1" latinLnBrk="0" hangingPunct="1">
        <a:defRPr sz="3587" kern="1200">
          <a:solidFill>
            <a:schemeClr val="tx1"/>
          </a:solidFill>
          <a:latin typeface="+mn-lt"/>
          <a:ea typeface="+mn-ea"/>
          <a:cs typeface="+mn-cs"/>
        </a:defRPr>
      </a:lvl8pPr>
      <a:lvl9pPr marL="7165571" algn="l" defTabSz="895697" rtl="0" eaLnBrk="1" latinLnBrk="0" hangingPunct="1">
        <a:defRPr sz="35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Imagem 29" descr="Uma imagem contendo água, navio, céu, ao ar livre&#10;&#10;Descrição gerada automaticamente">
            <a:extLst>
              <a:ext uri="{FF2B5EF4-FFF2-40B4-BE49-F238E27FC236}">
                <a16:creationId xmlns:a16="http://schemas.microsoft.com/office/drawing/2014/main" xmlns="" id="{21A3759B-670C-4BF2-AE91-32C182592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 y="24619"/>
            <a:ext cx="20104100" cy="11309351"/>
          </a:xfrm>
          <a:prstGeom prst="rect">
            <a:avLst/>
          </a:prstGeom>
        </p:spPr>
      </p:pic>
      <p:sp>
        <p:nvSpPr>
          <p:cNvPr id="4" name="object 4"/>
          <p:cNvSpPr/>
          <p:nvPr/>
        </p:nvSpPr>
        <p:spPr>
          <a:xfrm>
            <a:off x="-1" y="4505342"/>
            <a:ext cx="5335905" cy="6803390"/>
          </a:xfrm>
          <a:custGeom>
            <a:avLst/>
            <a:gdLst/>
            <a:ahLst/>
            <a:cxnLst/>
            <a:rect l="l" t="t" r="r" b="b"/>
            <a:pathLst>
              <a:path w="5335905" h="6803390">
                <a:moveTo>
                  <a:pt x="0" y="0"/>
                </a:moveTo>
                <a:lnTo>
                  <a:pt x="0" y="6803216"/>
                </a:lnTo>
                <a:lnTo>
                  <a:pt x="5335837" y="6803216"/>
                </a:lnTo>
                <a:lnTo>
                  <a:pt x="5335837" y="3183934"/>
                </a:lnTo>
                <a:lnTo>
                  <a:pt x="5331269" y="3140538"/>
                </a:lnTo>
                <a:lnTo>
                  <a:pt x="5319643" y="3095786"/>
                </a:lnTo>
                <a:lnTo>
                  <a:pt x="5301626" y="3050726"/>
                </a:lnTo>
                <a:lnTo>
                  <a:pt x="5277884" y="3006404"/>
                </a:lnTo>
                <a:lnTo>
                  <a:pt x="5249086" y="2963867"/>
                </a:lnTo>
                <a:lnTo>
                  <a:pt x="5248573" y="2963867"/>
                </a:lnTo>
                <a:lnTo>
                  <a:pt x="5249044" y="2963773"/>
                </a:lnTo>
                <a:lnTo>
                  <a:pt x="5219199" y="2927760"/>
                </a:lnTo>
                <a:lnTo>
                  <a:pt x="5186352" y="2894879"/>
                </a:lnTo>
                <a:lnTo>
                  <a:pt x="5150957" y="2865985"/>
                </a:lnTo>
                <a:lnTo>
                  <a:pt x="5113467" y="2841934"/>
                </a:lnTo>
                <a:lnTo>
                  <a:pt x="0" y="0"/>
                </a:lnTo>
                <a:close/>
              </a:path>
            </a:pathLst>
          </a:custGeom>
          <a:solidFill>
            <a:srgbClr val="FFFFFF"/>
          </a:solidFill>
        </p:spPr>
        <p:txBody>
          <a:bodyPr wrap="square" lIns="0" tIns="0" rIns="0" bIns="0" rtlCol="0"/>
          <a:lstStyle/>
          <a:p>
            <a:endParaRPr dirty="0"/>
          </a:p>
        </p:txBody>
      </p:sp>
      <p:sp>
        <p:nvSpPr>
          <p:cNvPr id="28" name="object 28"/>
          <p:cNvSpPr/>
          <p:nvPr/>
        </p:nvSpPr>
        <p:spPr>
          <a:xfrm>
            <a:off x="5633190" y="324707"/>
            <a:ext cx="212727" cy="7848600"/>
          </a:xfrm>
          <a:custGeom>
            <a:avLst/>
            <a:gdLst/>
            <a:ahLst/>
            <a:cxnLst/>
            <a:rect l="l" t="t" r="r" b="b"/>
            <a:pathLst>
              <a:path h="2795904">
                <a:moveTo>
                  <a:pt x="0" y="0"/>
                </a:moveTo>
                <a:lnTo>
                  <a:pt x="0" y="2795726"/>
                </a:lnTo>
              </a:path>
            </a:pathLst>
          </a:custGeom>
          <a:ln w="62825">
            <a:solidFill>
              <a:srgbClr val="FFC000"/>
            </a:solidFill>
          </a:ln>
        </p:spPr>
        <p:txBody>
          <a:bodyPr wrap="square" lIns="0" tIns="0" rIns="0" bIns="0" rtlCol="0"/>
          <a:lstStyle/>
          <a:p>
            <a:endParaRPr dirty="0"/>
          </a:p>
        </p:txBody>
      </p:sp>
      <p:pic>
        <p:nvPicPr>
          <p:cNvPr id="31" name="Imagem 30">
            <a:extLst>
              <a:ext uri="{FF2B5EF4-FFF2-40B4-BE49-F238E27FC236}">
                <a16:creationId xmlns:a16="http://schemas.microsoft.com/office/drawing/2014/main" xmlns="" id="{F2B76AD8-F705-4D09-A793-28CA20BF5D79}"/>
              </a:ext>
            </a:extLst>
          </p:cNvPr>
          <p:cNvPicPr>
            <a:picLocks noChangeAspect="1"/>
          </p:cNvPicPr>
          <p:nvPr/>
        </p:nvPicPr>
        <p:blipFill rotWithShape="1">
          <a:blip r:embed="rId3">
            <a:extLst>
              <a:ext uri="{28A0092B-C50C-407E-A947-70E740481C1C}">
                <a14:useLocalDpi xmlns:a14="http://schemas.microsoft.com/office/drawing/2010/main" val="0"/>
              </a:ext>
            </a:extLst>
          </a:blip>
          <a:srcRect t="65498" r="81080"/>
          <a:stretch/>
        </p:blipFill>
        <p:spPr>
          <a:xfrm>
            <a:off x="0" y="7407275"/>
            <a:ext cx="3803650" cy="3901678"/>
          </a:xfrm>
          <a:prstGeom prst="rect">
            <a:avLst/>
          </a:prstGeom>
        </p:spPr>
      </p:pic>
      <p:sp>
        <p:nvSpPr>
          <p:cNvPr id="34" name="Retângulo 33">
            <a:extLst>
              <a:ext uri="{FF2B5EF4-FFF2-40B4-BE49-F238E27FC236}">
                <a16:creationId xmlns:a16="http://schemas.microsoft.com/office/drawing/2014/main" xmlns="" id="{B3FF6177-30BE-4314-836C-2F293E9809F4}"/>
              </a:ext>
            </a:extLst>
          </p:cNvPr>
          <p:cNvSpPr/>
          <p:nvPr/>
        </p:nvSpPr>
        <p:spPr>
          <a:xfrm>
            <a:off x="5776912" y="777875"/>
            <a:ext cx="13503275" cy="8956298"/>
          </a:xfrm>
          <a:prstGeom prst="rect">
            <a:avLst/>
          </a:prstGeom>
        </p:spPr>
        <p:txBody>
          <a:bodyPr wrap="square">
            <a:spAutoFit/>
          </a:bodyPr>
          <a:lstStyle/>
          <a:p>
            <a:pPr algn="ctr"/>
            <a:r>
              <a:rPr lang="pt-BR" sz="6000" b="1" kern="0" spc="140" dirty="0" smtClean="0">
                <a:solidFill>
                  <a:srgbClr val="FFC000"/>
                </a:solidFill>
                <a:ea typeface="+mj-ea"/>
                <a:cs typeface="Calibri"/>
              </a:rPr>
              <a:t>As Receitas Patrimoniais do Petróleo: Royalties e Participações Especiais</a:t>
            </a:r>
            <a:endParaRPr lang="pt-BR" sz="6000" b="1" kern="0" spc="140" dirty="0">
              <a:solidFill>
                <a:srgbClr val="FFC000"/>
              </a:solidFill>
              <a:ea typeface="+mj-ea"/>
              <a:cs typeface="Calibri"/>
            </a:endParaRPr>
          </a:p>
          <a:p>
            <a:pPr algn="ctr"/>
            <a:endParaRPr lang="pt-BR" sz="7200" b="1" kern="0" spc="140" dirty="0">
              <a:solidFill>
                <a:prstClr val="white"/>
              </a:solidFill>
              <a:ea typeface="+mj-ea"/>
              <a:cs typeface="Calibri"/>
            </a:endParaRPr>
          </a:p>
          <a:p>
            <a:pPr algn="ctr"/>
            <a:r>
              <a:rPr lang="pt-BR" sz="4000" b="1" kern="0" spc="140" dirty="0" smtClean="0">
                <a:solidFill>
                  <a:prstClr val="white"/>
                </a:solidFill>
                <a:ea typeface="+mj-ea"/>
                <a:cs typeface="Calibri"/>
              </a:rPr>
              <a:t>Unificação de Operações e seus Impactos nas Participações Governamentais</a:t>
            </a:r>
            <a:endParaRPr lang="pt-BR" sz="4000" b="1" kern="0" spc="140" dirty="0">
              <a:solidFill>
                <a:prstClr val="white"/>
              </a:solidFill>
              <a:ea typeface="+mj-ea"/>
              <a:cs typeface="Calibri"/>
            </a:endParaRPr>
          </a:p>
          <a:p>
            <a:pPr algn="ctr"/>
            <a:endParaRPr lang="pt-BR" sz="7200" b="1" kern="0" spc="140" dirty="0">
              <a:solidFill>
                <a:prstClr val="white"/>
              </a:solidFill>
              <a:ea typeface="+mj-ea"/>
              <a:cs typeface="Calibri"/>
            </a:endParaRPr>
          </a:p>
          <a:p>
            <a:pPr algn="ctr"/>
            <a:endParaRPr lang="pt-BR" sz="7200" b="1" kern="0" spc="140" dirty="0">
              <a:solidFill>
                <a:prstClr val="white"/>
              </a:solidFill>
              <a:ea typeface="+mj-ea"/>
              <a:cs typeface="Calibri"/>
            </a:endParaRPr>
          </a:p>
          <a:p>
            <a:pPr algn="ctr"/>
            <a:endParaRPr lang="pt-BR" sz="8000" b="1" kern="0" spc="140" dirty="0">
              <a:solidFill>
                <a:prstClr val="white"/>
              </a:solidFill>
              <a:ea typeface="+mj-ea"/>
              <a:cs typeface="Calibri"/>
            </a:endParaRPr>
          </a:p>
          <a:p>
            <a:pPr algn="ctr"/>
            <a:endParaRPr lang="pt-BR" sz="4000" b="1" kern="0" spc="140" dirty="0">
              <a:solidFill>
                <a:prstClr val="white"/>
              </a:solidFill>
              <a:ea typeface="+mj-ea"/>
              <a:cs typeface="Calibri"/>
            </a:endParaRPr>
          </a:p>
          <a:p>
            <a:pPr algn="ctr"/>
            <a:endParaRPr lang="pt-BR" sz="4000" b="1" kern="0" spc="140" dirty="0">
              <a:solidFill>
                <a:prstClr val="white"/>
              </a:solidFill>
              <a:ea typeface="+mj-ea"/>
              <a:cs typeface="Calibri"/>
            </a:endParaRPr>
          </a:p>
        </p:txBody>
      </p:sp>
      <p:sp>
        <p:nvSpPr>
          <p:cNvPr id="9" name="Retângulo 8">
            <a:extLst>
              <a:ext uri="{FF2B5EF4-FFF2-40B4-BE49-F238E27FC236}">
                <a16:creationId xmlns:a16="http://schemas.microsoft.com/office/drawing/2014/main" xmlns="" id="{B3E04395-A84C-4CA9-8395-79FB6A1894A3}"/>
              </a:ext>
            </a:extLst>
          </p:cNvPr>
          <p:cNvSpPr/>
          <p:nvPr/>
        </p:nvSpPr>
        <p:spPr>
          <a:xfrm>
            <a:off x="10509250" y="10379075"/>
            <a:ext cx="4038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Março 2022</a:t>
            </a:r>
            <a:endParaRPr lang="pt-BR" dirty="0"/>
          </a:p>
        </p:txBody>
      </p:sp>
      <p:sp>
        <p:nvSpPr>
          <p:cNvPr id="11" name="Retângulo 10">
            <a:extLst>
              <a:ext uri="{FF2B5EF4-FFF2-40B4-BE49-F238E27FC236}">
                <a16:creationId xmlns:a16="http://schemas.microsoft.com/office/drawing/2014/main" xmlns="" id="{B3E04395-A84C-4CA9-8395-79FB6A1894A3}"/>
              </a:ext>
            </a:extLst>
          </p:cNvPr>
          <p:cNvSpPr/>
          <p:nvPr/>
        </p:nvSpPr>
        <p:spPr>
          <a:xfrm>
            <a:off x="14520980" y="7907037"/>
            <a:ext cx="4038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t>Olavo Bentes David</a:t>
            </a:r>
          </a:p>
          <a:p>
            <a:pPr algn="ctr"/>
            <a:r>
              <a:rPr lang="pt-BR" sz="2000" dirty="0" smtClean="0"/>
              <a:t>Consultor Jurídico - PPSA</a:t>
            </a:r>
            <a:endParaRPr lang="pt-B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V:\UN-RNCE\ATEX\ABIG\INTERNA\Marcia\olavo1.gif">
            <a:extLst>
              <a:ext uri="{FF2B5EF4-FFF2-40B4-BE49-F238E27FC236}">
                <a16:creationId xmlns:a16="http://schemas.microsoft.com/office/drawing/2014/main" xmlns="" id="{B230D516-9403-4A0F-BAFF-ADC43FEB3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760" y="397"/>
            <a:ext cx="16334581" cy="11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xmlns="" id="{51B2872F-3DE2-441C-9F29-903D0E424333}"/>
              </a:ext>
            </a:extLst>
          </p:cNvPr>
          <p:cNvSpPr txBox="1">
            <a:spLocks/>
          </p:cNvSpPr>
          <p:nvPr/>
        </p:nvSpPr>
        <p:spPr bwMode="auto">
          <a:xfrm>
            <a:off x="1884760" y="399"/>
            <a:ext cx="5368314" cy="1306244"/>
          </a:xfrm>
          <a:prstGeom prst="rect">
            <a:avLst/>
          </a:prstGeom>
          <a:noFill/>
          <a:ln w="9525">
            <a:noFill/>
            <a:miter lim="800000"/>
            <a:headEnd/>
            <a:tailEnd/>
          </a:ln>
          <a:effectLst/>
        </p:spPr>
        <p:txBody>
          <a:bodyPr lIns="157942" tIns="78970" rIns="157942" bIns="78970" anchor="ctr">
            <a:normAutofit fontScale="97500"/>
          </a:bodyPr>
          <a:lstStyle/>
          <a:p>
            <a:pPr algn="ctr" defTabSz="1578527">
              <a:defRPr/>
            </a:pPr>
            <a:r>
              <a:rPr lang="pt-BR" sz="5112" b="1" i="1" kern="0" dirty="0">
                <a:solidFill>
                  <a:schemeClr val="bg1"/>
                </a:solidFill>
                <a:latin typeface="+mj-lt"/>
                <a:ea typeface="+mj-ea"/>
                <a:cs typeface="+mj-cs"/>
              </a:rPr>
              <a:t>Regra da Captura</a:t>
            </a:r>
            <a:endParaRPr lang="pt-BR" sz="6266" b="1" i="1" kern="0" dirty="0">
              <a:solidFill>
                <a:schemeClr val="bg1"/>
              </a:solidFill>
              <a:latin typeface="+mj-lt"/>
              <a:ea typeface="+mj-ea"/>
              <a:cs typeface="+mj-cs"/>
            </a:endParaRPr>
          </a:p>
        </p:txBody>
      </p:sp>
    </p:spTree>
    <p:extLst>
      <p:ext uri="{BB962C8B-B14F-4D97-AF65-F5344CB8AC3E}">
        <p14:creationId xmlns:p14="http://schemas.microsoft.com/office/powerpoint/2010/main" val="141406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5" descr="V:\UN-RNCE\ATEX\ABIG\INTERNA\Marcia\olavo2.gif">
            <a:extLst>
              <a:ext uri="{FF2B5EF4-FFF2-40B4-BE49-F238E27FC236}">
                <a16:creationId xmlns:a16="http://schemas.microsoft.com/office/drawing/2014/main" xmlns="" id="{035B692B-FB00-491C-828E-9DBB19C80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760" y="397"/>
            <a:ext cx="16334581" cy="11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xmlns="" id="{75435D00-BDBF-458E-A983-38D973CF29D7}"/>
              </a:ext>
            </a:extLst>
          </p:cNvPr>
          <p:cNvSpPr txBox="1">
            <a:spLocks/>
          </p:cNvSpPr>
          <p:nvPr/>
        </p:nvSpPr>
        <p:spPr bwMode="auto">
          <a:xfrm>
            <a:off x="1884760" y="399"/>
            <a:ext cx="5368314" cy="1306244"/>
          </a:xfrm>
          <a:prstGeom prst="rect">
            <a:avLst/>
          </a:prstGeom>
          <a:noFill/>
          <a:ln w="9525">
            <a:noFill/>
            <a:miter lim="800000"/>
            <a:headEnd/>
            <a:tailEnd/>
          </a:ln>
          <a:effectLst/>
        </p:spPr>
        <p:txBody>
          <a:bodyPr lIns="157942" tIns="78970" rIns="157942" bIns="78970" anchor="ctr">
            <a:normAutofit fontScale="97500"/>
          </a:bodyPr>
          <a:lstStyle/>
          <a:p>
            <a:pPr algn="ctr" defTabSz="1578527">
              <a:defRPr/>
            </a:pPr>
            <a:r>
              <a:rPr lang="pt-BR" sz="5112" b="1" i="1" kern="0" dirty="0">
                <a:solidFill>
                  <a:schemeClr val="bg1"/>
                </a:solidFill>
                <a:latin typeface="+mj-lt"/>
                <a:ea typeface="+mj-ea"/>
                <a:cs typeface="+mj-cs"/>
              </a:rPr>
              <a:t>Regra da Captura</a:t>
            </a:r>
            <a:endParaRPr lang="pt-BR" sz="6266" b="1" i="1" kern="0" dirty="0">
              <a:solidFill>
                <a:schemeClr val="bg1"/>
              </a:solidFill>
              <a:latin typeface="+mj-lt"/>
              <a:ea typeface="+mj-ea"/>
              <a:cs typeface="+mj-cs"/>
            </a:endParaRPr>
          </a:p>
        </p:txBody>
      </p:sp>
    </p:spTree>
    <p:extLst>
      <p:ext uri="{BB962C8B-B14F-4D97-AF65-F5344CB8AC3E}">
        <p14:creationId xmlns:p14="http://schemas.microsoft.com/office/powerpoint/2010/main" val="3926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V:\UN-RNCE\ATEX\ABIG\INTERNA\Marcia\olavo4.gif">
            <a:extLst>
              <a:ext uri="{FF2B5EF4-FFF2-40B4-BE49-F238E27FC236}">
                <a16:creationId xmlns:a16="http://schemas.microsoft.com/office/drawing/2014/main" xmlns="" id="{A0FBFFD1-7312-4B88-B56F-1FD6FC7F2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760" y="397"/>
            <a:ext cx="16334581" cy="11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a:extLst>
              <a:ext uri="{FF2B5EF4-FFF2-40B4-BE49-F238E27FC236}">
                <a16:creationId xmlns:a16="http://schemas.microsoft.com/office/drawing/2014/main" xmlns="" id="{B40943CA-2CA1-410B-9ADD-F86F4D9ADAC6}"/>
              </a:ext>
            </a:extLst>
          </p:cNvPr>
          <p:cNvSpPr txBox="1">
            <a:spLocks/>
          </p:cNvSpPr>
          <p:nvPr/>
        </p:nvSpPr>
        <p:spPr bwMode="auto">
          <a:xfrm>
            <a:off x="1884760" y="399"/>
            <a:ext cx="5368314" cy="1306244"/>
          </a:xfrm>
          <a:prstGeom prst="rect">
            <a:avLst/>
          </a:prstGeom>
          <a:noFill/>
          <a:ln w="9525">
            <a:noFill/>
            <a:miter lim="800000"/>
            <a:headEnd/>
            <a:tailEnd/>
          </a:ln>
          <a:effectLst/>
        </p:spPr>
        <p:txBody>
          <a:bodyPr lIns="157942" tIns="78970" rIns="157942" bIns="78970" anchor="ctr">
            <a:normAutofit fontScale="97500"/>
          </a:bodyPr>
          <a:lstStyle/>
          <a:p>
            <a:pPr algn="ctr" defTabSz="1578527">
              <a:defRPr/>
            </a:pPr>
            <a:r>
              <a:rPr lang="pt-BR" sz="5112" b="1" i="1" kern="0" dirty="0">
                <a:solidFill>
                  <a:schemeClr val="bg1"/>
                </a:solidFill>
                <a:latin typeface="+mj-lt"/>
                <a:ea typeface="+mj-ea"/>
                <a:cs typeface="+mj-cs"/>
              </a:rPr>
              <a:t>Regra da Captura</a:t>
            </a:r>
            <a:endParaRPr lang="pt-BR" sz="6266" b="1" i="1" kern="0" dirty="0">
              <a:solidFill>
                <a:schemeClr val="bg1"/>
              </a:solidFill>
              <a:latin typeface="+mj-lt"/>
              <a:ea typeface="+mj-ea"/>
              <a:cs typeface="+mj-cs"/>
            </a:endParaRPr>
          </a:p>
        </p:txBody>
      </p:sp>
    </p:spTree>
    <p:extLst>
      <p:ext uri="{BB962C8B-B14F-4D97-AF65-F5344CB8AC3E}">
        <p14:creationId xmlns:p14="http://schemas.microsoft.com/office/powerpoint/2010/main" val="4259102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5">
            <a:extLst>
              <a:ext uri="{FF2B5EF4-FFF2-40B4-BE49-F238E27FC236}">
                <a16:creationId xmlns:a16="http://schemas.microsoft.com/office/drawing/2014/main" xmlns="" id="{9431D323-3483-425F-99BF-1903E33F63DF}"/>
              </a:ext>
            </a:extLst>
          </p:cNvPr>
          <p:cNvSpPr txBox="1">
            <a:spLocks noChangeArrowheads="1"/>
          </p:cNvSpPr>
          <p:nvPr/>
        </p:nvSpPr>
        <p:spPr bwMode="auto">
          <a:xfrm>
            <a:off x="365654" y="5712662"/>
            <a:ext cx="7761322" cy="62476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50781" tIns="75390" rIns="150781" bIns="75390" rtlCol="0" anchor="ctr">
            <a:normAutofit fontScale="92500" lnSpcReduction="10000"/>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spcAft>
                <a:spcPts val="989"/>
              </a:spcAft>
            </a:pPr>
            <a:r>
              <a:rPr lang="en-US" altLang="pt-BR" sz="4617" b="1" dirty="0">
                <a:solidFill>
                  <a:schemeClr val="accent1">
                    <a:lumMod val="50000"/>
                  </a:schemeClr>
                </a:solidFill>
                <a:latin typeface="+mn-lt"/>
              </a:rPr>
              <a:t>	Campo de Spindletop</a:t>
            </a: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r>
              <a:rPr lang="en-US" altLang="pt-BR" sz="2309" dirty="0">
                <a:solidFill>
                  <a:srgbClr val="000000"/>
                </a:solidFill>
                <a:latin typeface="+mn-lt"/>
              </a:rPr>
              <a:t> </a:t>
            </a:r>
            <a:r>
              <a:rPr lang="pt-BR" altLang="pt-BR" sz="2968" dirty="0">
                <a:solidFill>
                  <a:schemeClr val="accent1">
                    <a:lumMod val="50000"/>
                  </a:schemeClr>
                </a:solidFill>
                <a:latin typeface="+mn-lt"/>
              </a:rPr>
              <a:t>Descoberto em 1901, no Texas.</a:t>
            </a:r>
          </a:p>
          <a:p>
            <a:pPr indent="-376961">
              <a:lnSpc>
                <a:spcPct val="90000"/>
              </a:lnSpc>
              <a:spcAft>
                <a:spcPts val="989"/>
              </a:spcAft>
              <a:buFont typeface="Arial" panose="020B0604020202020204" pitchFamily="34" charset="0"/>
              <a:buChar char="•"/>
            </a:pPr>
            <a:endParaRPr lang="pt-BR" altLang="pt-BR" sz="2968" dirty="0">
              <a:solidFill>
                <a:schemeClr val="accent1">
                  <a:lumMod val="50000"/>
                </a:schemeClr>
              </a:solidFill>
              <a:latin typeface="+mn-lt"/>
            </a:endParaRPr>
          </a:p>
          <a:p>
            <a:pPr indent="-376961">
              <a:lnSpc>
                <a:spcPct val="90000"/>
              </a:lnSpc>
              <a:spcAft>
                <a:spcPts val="989"/>
              </a:spcAft>
              <a:buFont typeface="Arial" panose="020B0604020202020204" pitchFamily="34" charset="0"/>
              <a:buChar char="•"/>
            </a:pPr>
            <a:r>
              <a:rPr lang="pt-BR" altLang="pt-BR" sz="2968" dirty="0">
                <a:solidFill>
                  <a:schemeClr val="accent1">
                    <a:lumMod val="50000"/>
                  </a:schemeClr>
                </a:solidFill>
                <a:latin typeface="+mn-lt"/>
              </a:rPr>
              <a:t> Produção inicial (poço descobridor): 100 mil b/d</a:t>
            </a:r>
          </a:p>
          <a:p>
            <a:pPr indent="-376961">
              <a:lnSpc>
                <a:spcPct val="90000"/>
              </a:lnSpc>
              <a:spcAft>
                <a:spcPts val="989"/>
              </a:spcAft>
              <a:buFont typeface="Arial" panose="020B0604020202020204" pitchFamily="34" charset="0"/>
              <a:buChar char="•"/>
            </a:pPr>
            <a:endParaRPr lang="pt-BR" altLang="pt-BR" sz="2968" dirty="0">
              <a:solidFill>
                <a:schemeClr val="accent1">
                  <a:lumMod val="50000"/>
                </a:schemeClr>
              </a:solidFill>
              <a:latin typeface="+mn-lt"/>
            </a:endParaRPr>
          </a:p>
          <a:p>
            <a:pPr indent="-376961">
              <a:lnSpc>
                <a:spcPct val="90000"/>
              </a:lnSpc>
              <a:spcAft>
                <a:spcPts val="989"/>
              </a:spcAft>
              <a:buFont typeface="Arial" panose="020B0604020202020204" pitchFamily="34" charset="0"/>
              <a:buChar char="•"/>
            </a:pPr>
            <a:r>
              <a:rPr lang="pt-BR" altLang="pt-BR" sz="2968" dirty="0">
                <a:solidFill>
                  <a:schemeClr val="accent1">
                    <a:lumMod val="50000"/>
                  </a:schemeClr>
                </a:solidFill>
                <a:latin typeface="+mn-lt"/>
              </a:rPr>
              <a:t> Berço da Gulf Oil Co. e da Texaco.</a:t>
            </a:r>
          </a:p>
          <a:p>
            <a:pPr indent="-376961">
              <a:lnSpc>
                <a:spcPct val="90000"/>
              </a:lnSpc>
              <a:spcAft>
                <a:spcPts val="989"/>
              </a:spcAft>
              <a:buFont typeface="Arial" panose="020B0604020202020204" pitchFamily="34" charset="0"/>
              <a:buChar char="•"/>
            </a:pPr>
            <a:endParaRPr lang="pt-BR" altLang="pt-BR" sz="2968" dirty="0">
              <a:solidFill>
                <a:schemeClr val="accent1">
                  <a:lumMod val="50000"/>
                </a:schemeClr>
              </a:solidFill>
              <a:latin typeface="+mn-lt"/>
            </a:endParaRPr>
          </a:p>
          <a:p>
            <a:pPr indent="-376961">
              <a:lnSpc>
                <a:spcPct val="90000"/>
              </a:lnSpc>
              <a:spcAft>
                <a:spcPts val="989"/>
              </a:spcAft>
              <a:buFont typeface="Arial" panose="020B0604020202020204" pitchFamily="34" charset="0"/>
              <a:buChar char="•"/>
            </a:pPr>
            <a:r>
              <a:rPr lang="pt-BR" altLang="pt-BR" sz="2968" dirty="0">
                <a:solidFill>
                  <a:schemeClr val="accent1">
                    <a:lumMod val="50000"/>
                  </a:schemeClr>
                </a:solidFill>
                <a:latin typeface="+mn-lt"/>
              </a:rPr>
              <a:t>1902: 285 poços em operação.</a:t>
            </a:r>
          </a:p>
          <a:p>
            <a:pPr indent="-376961">
              <a:lnSpc>
                <a:spcPct val="90000"/>
              </a:lnSpc>
              <a:spcAft>
                <a:spcPts val="989"/>
              </a:spcAft>
              <a:buFont typeface="Arial" panose="020B0604020202020204" pitchFamily="34" charset="0"/>
              <a:buChar char="•"/>
            </a:pPr>
            <a:endParaRPr lang="pt-BR" altLang="pt-BR" sz="2968" dirty="0">
              <a:solidFill>
                <a:schemeClr val="accent1">
                  <a:lumMod val="50000"/>
                </a:schemeClr>
              </a:solidFill>
              <a:latin typeface="+mn-lt"/>
            </a:endParaRPr>
          </a:p>
          <a:p>
            <a:pPr indent="-376961">
              <a:lnSpc>
                <a:spcPct val="90000"/>
              </a:lnSpc>
              <a:spcAft>
                <a:spcPts val="989"/>
              </a:spcAft>
              <a:buFont typeface="Arial" panose="020B0604020202020204" pitchFamily="34" charset="0"/>
              <a:buChar char="•"/>
            </a:pPr>
            <a:r>
              <a:rPr lang="pt-BR" altLang="pt-BR" sz="2968" dirty="0">
                <a:solidFill>
                  <a:schemeClr val="accent1">
                    <a:lumMod val="50000"/>
                  </a:schemeClr>
                </a:solidFill>
                <a:latin typeface="+mn-lt"/>
              </a:rPr>
              <a:t> 1903: produção sem controle. Início do declínio.</a:t>
            </a:r>
          </a:p>
          <a:p>
            <a:pPr indent="-376961">
              <a:lnSpc>
                <a:spcPct val="90000"/>
              </a:lnSpc>
              <a:spcAft>
                <a:spcPts val="989"/>
              </a:spcAft>
              <a:buFont typeface="Arial" panose="020B0604020202020204" pitchFamily="34" charset="0"/>
              <a:buChar char="•"/>
            </a:pPr>
            <a:endParaRPr lang="pt-BR" altLang="pt-BR" sz="2968" dirty="0">
              <a:solidFill>
                <a:schemeClr val="accent1">
                  <a:lumMod val="50000"/>
                </a:schemeClr>
              </a:solidFill>
              <a:latin typeface="+mn-lt"/>
            </a:endParaRPr>
          </a:p>
          <a:p>
            <a:pPr indent="-376961">
              <a:lnSpc>
                <a:spcPct val="90000"/>
              </a:lnSpc>
              <a:spcAft>
                <a:spcPts val="989"/>
              </a:spcAft>
              <a:buFont typeface="Arial" panose="020B0604020202020204" pitchFamily="34" charset="0"/>
              <a:buChar char="•"/>
            </a:pPr>
            <a:r>
              <a:rPr lang="pt-BR" altLang="pt-BR" sz="2968" dirty="0">
                <a:solidFill>
                  <a:schemeClr val="accent1">
                    <a:lumMod val="50000"/>
                  </a:schemeClr>
                </a:solidFill>
                <a:latin typeface="+mn-lt"/>
              </a:rPr>
              <a:t>1910: campo depletado.</a:t>
            </a: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a:p>
            <a:pPr indent="-376961">
              <a:lnSpc>
                <a:spcPct val="90000"/>
              </a:lnSpc>
              <a:spcAft>
                <a:spcPts val="989"/>
              </a:spcAft>
              <a:buFont typeface="Arial" panose="020B0604020202020204" pitchFamily="34" charset="0"/>
              <a:buChar char="•"/>
            </a:pPr>
            <a:endParaRPr lang="en-US" altLang="pt-BR" sz="2309" dirty="0">
              <a:solidFill>
                <a:srgbClr val="000000"/>
              </a:solidFill>
              <a:latin typeface="+mn-lt"/>
            </a:endParaRPr>
          </a:p>
        </p:txBody>
      </p:sp>
      <p:pic>
        <p:nvPicPr>
          <p:cNvPr id="6" name="Picture 4" descr="http://s4.hubimg.com/u/5169391_f520.jpg">
            <a:extLst>
              <a:ext uri="{FF2B5EF4-FFF2-40B4-BE49-F238E27FC236}">
                <a16:creationId xmlns:a16="http://schemas.microsoft.com/office/drawing/2014/main" xmlns="" id="{2F21C9A5-2CD9-43D6-8B95-DD3FC2B920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14" r="14341" b="-2"/>
          <a:stretch/>
        </p:blipFill>
        <p:spPr bwMode="auto">
          <a:xfrm>
            <a:off x="9975851" y="1270156"/>
            <a:ext cx="10128252" cy="100544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2" name="Título 1">
            <a:extLst>
              <a:ext uri="{FF2B5EF4-FFF2-40B4-BE49-F238E27FC236}">
                <a16:creationId xmlns:a16="http://schemas.microsoft.com/office/drawing/2014/main" xmlns="" id="{EB08E829-4DFD-4FCB-A0E9-AFE23B097545}"/>
              </a:ext>
            </a:extLst>
          </p:cNvPr>
          <p:cNvSpPr txBox="1">
            <a:spLocks/>
          </p:cNvSpPr>
          <p:nvPr/>
        </p:nvSpPr>
        <p:spPr bwMode="auto">
          <a:xfrm>
            <a:off x="1195693" y="1532360"/>
            <a:ext cx="5368314" cy="1306244"/>
          </a:xfrm>
          <a:prstGeom prst="rect">
            <a:avLst/>
          </a:prstGeom>
          <a:noFill/>
          <a:ln w="9525">
            <a:noFill/>
            <a:miter lim="800000"/>
            <a:headEnd/>
            <a:tailEnd/>
          </a:ln>
          <a:effectLst/>
        </p:spPr>
        <p:txBody>
          <a:bodyPr lIns="157942" tIns="78970" rIns="157942" bIns="78970" anchor="ctr">
            <a:normAutofit fontScale="97500"/>
          </a:bodyPr>
          <a:lstStyle/>
          <a:p>
            <a:pPr algn="ctr" defTabSz="1578527">
              <a:defRPr/>
            </a:pPr>
            <a:r>
              <a:rPr lang="pt-BR" sz="4000" b="1" kern="0" dirty="0">
                <a:solidFill>
                  <a:schemeClr val="accent1">
                    <a:lumMod val="50000"/>
                  </a:schemeClr>
                </a:solidFill>
                <a:latin typeface="+mj-lt"/>
                <a:ea typeface="+mj-ea"/>
                <a:cs typeface="+mj-cs"/>
              </a:rPr>
              <a:t>Regra da Captura</a:t>
            </a:r>
          </a:p>
        </p:txBody>
      </p:sp>
      <p:sp>
        <p:nvSpPr>
          <p:cNvPr id="9" name="CaixaDeTexto 8"/>
          <p:cNvSpPr txBox="1"/>
          <p:nvPr/>
        </p:nvSpPr>
        <p:spPr>
          <a:xfrm>
            <a:off x="3879850" y="255128"/>
            <a:ext cx="13252521" cy="1015663"/>
          </a:xfrm>
          <a:prstGeom prst="rect">
            <a:avLst/>
          </a:prstGeom>
          <a:noFill/>
        </p:spPr>
        <p:txBody>
          <a:bodyPr wrap="square" rtlCol="0">
            <a:spAutoFit/>
          </a:bodyPr>
          <a:lstStyle/>
          <a:p>
            <a:pPr algn="ctr"/>
            <a:r>
              <a:rPr lang="pt-BR" sz="6000" b="1" spc="-75" dirty="0" smtClean="0">
                <a:solidFill>
                  <a:srgbClr val="2D4D7E"/>
                </a:solidFill>
                <a:latin typeface="Calibri"/>
                <a:ea typeface="+mj-ea"/>
                <a:cs typeface="Calibri"/>
              </a:rPr>
              <a:t>Unitização (Individualização da Produção)</a:t>
            </a:r>
            <a:endParaRPr lang="pt-BR" sz="6000" b="1" spc="-75" dirty="0">
              <a:solidFill>
                <a:srgbClr val="2D4D7E"/>
              </a:solidFill>
              <a:latin typeface="Calibri"/>
              <a:ea typeface="+mj-ea"/>
              <a:cs typeface="Calibri"/>
            </a:endParaRPr>
          </a:p>
        </p:txBody>
      </p:sp>
    </p:spTree>
    <p:extLst>
      <p:ext uri="{BB962C8B-B14F-4D97-AF65-F5344CB8AC3E}">
        <p14:creationId xmlns:p14="http://schemas.microsoft.com/office/powerpoint/2010/main" val="2345398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3EEB53BA-4693-4B21-9D60-C9DEA2868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
            <a:ext cx="20104100" cy="127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ítulo 1">
            <a:extLst>
              <a:ext uri="{FF2B5EF4-FFF2-40B4-BE49-F238E27FC236}">
                <a16:creationId xmlns:a16="http://schemas.microsoft.com/office/drawing/2014/main" xmlns="" id="{38255954-508B-4105-BA94-E7DC988EB0A6}"/>
              </a:ext>
            </a:extLst>
          </p:cNvPr>
          <p:cNvSpPr txBox="1">
            <a:spLocks/>
          </p:cNvSpPr>
          <p:nvPr/>
        </p:nvSpPr>
        <p:spPr bwMode="auto">
          <a:xfrm>
            <a:off x="755650" y="1997075"/>
            <a:ext cx="5368314" cy="1306244"/>
          </a:xfrm>
          <a:prstGeom prst="rect">
            <a:avLst/>
          </a:prstGeom>
          <a:noFill/>
          <a:ln w="9525">
            <a:noFill/>
            <a:miter lim="800000"/>
            <a:headEnd/>
            <a:tailEnd/>
          </a:ln>
          <a:effectLst/>
        </p:spPr>
        <p:txBody>
          <a:bodyPr lIns="157942" tIns="78970" rIns="157942" bIns="78970" anchor="ctr">
            <a:normAutofit fontScale="97500"/>
          </a:bodyPr>
          <a:lstStyle/>
          <a:p>
            <a:pPr algn="ctr" defTabSz="1578527">
              <a:defRPr/>
            </a:pPr>
            <a:r>
              <a:rPr lang="pt-BR" sz="5112" b="1" kern="0" dirty="0">
                <a:solidFill>
                  <a:schemeClr val="accent1">
                    <a:lumMod val="50000"/>
                  </a:schemeClr>
                </a:solidFill>
                <a:latin typeface="+mj-lt"/>
                <a:ea typeface="+mj-ea"/>
                <a:cs typeface="+mj-cs"/>
              </a:rPr>
              <a:t>Regra da Captura</a:t>
            </a:r>
            <a:endParaRPr lang="pt-BR" sz="6266" b="1" kern="0" dirty="0">
              <a:solidFill>
                <a:schemeClr val="accent1">
                  <a:lumMod val="50000"/>
                </a:schemeClr>
              </a:solidFill>
              <a:latin typeface="+mj-lt"/>
              <a:ea typeface="+mj-ea"/>
              <a:cs typeface="+mj-cs"/>
            </a:endParaRPr>
          </a:p>
        </p:txBody>
      </p:sp>
      <p:sp>
        <p:nvSpPr>
          <p:cNvPr id="9" name="CaixaDeTexto 8"/>
          <p:cNvSpPr txBox="1"/>
          <p:nvPr/>
        </p:nvSpPr>
        <p:spPr>
          <a:xfrm>
            <a:off x="3879850" y="255128"/>
            <a:ext cx="13252521" cy="1015663"/>
          </a:xfrm>
          <a:prstGeom prst="rect">
            <a:avLst/>
          </a:prstGeom>
          <a:noFill/>
        </p:spPr>
        <p:txBody>
          <a:bodyPr wrap="square" rtlCol="0">
            <a:spAutoFit/>
          </a:bodyPr>
          <a:lstStyle/>
          <a:p>
            <a:pPr algn="ctr"/>
            <a:r>
              <a:rPr lang="pt-BR" sz="6000" b="1" spc="-75" dirty="0" smtClean="0">
                <a:solidFill>
                  <a:srgbClr val="2D4D7E"/>
                </a:solidFill>
                <a:latin typeface="Calibri"/>
                <a:ea typeface="+mj-ea"/>
                <a:cs typeface="Calibri"/>
              </a:rPr>
              <a:t>Unitização (Individualização da Produção)</a:t>
            </a:r>
            <a:endParaRPr lang="pt-BR" sz="6000" b="1" spc="-75" dirty="0">
              <a:solidFill>
                <a:srgbClr val="2D4D7E"/>
              </a:solidFill>
              <a:latin typeface="Calibri"/>
              <a:ea typeface="+mj-ea"/>
              <a:cs typeface="Calibri"/>
            </a:endParaRPr>
          </a:p>
        </p:txBody>
      </p:sp>
      <p:pic>
        <p:nvPicPr>
          <p:cNvPr id="10" name="Imagem 9">
            <a:extLst>
              <a:ext uri="{FF2B5EF4-FFF2-40B4-BE49-F238E27FC236}">
                <a16:creationId xmlns:a16="http://schemas.microsoft.com/office/drawing/2014/main" xmlns="" id="{45D44E28-A1D8-429A-BE97-D2EA57791A7A}"/>
              </a:ext>
            </a:extLst>
          </p:cNvPr>
          <p:cNvPicPr>
            <a:picLocks noChangeAspect="1"/>
          </p:cNvPicPr>
          <p:nvPr/>
        </p:nvPicPr>
        <p:blipFill>
          <a:blip r:embed="rId3"/>
          <a:stretch>
            <a:fillRect/>
          </a:stretch>
        </p:blipFill>
        <p:spPr>
          <a:xfrm>
            <a:off x="10536290" y="7407275"/>
            <a:ext cx="9567810" cy="4158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624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98450" y="1692275"/>
            <a:ext cx="17491320" cy="6786473"/>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Doutrina dos Direitos Correlatos:</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Imposição de limites aos efeitos perversos da Regra da Captura.</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Direitos (e obrigações) correlatos dos detentores de direitos de E&amp;P de Jazidas Compartilhadas de participarem proporcionalmente dos lucros (e investimentos) gerados.</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Ônus de caráter público de não desperdiçar Petróleo e Gás Natural (resguarda o interesse público primário).</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A doutrina dos Direitos Correlatos não é garantia expressa de que a Produção será compartilhada de forma equânime entre os diferentes detentores de direitos de E&amp;P. Ao revés, é a garantia de que o detentor de direitos de E&amp;P terá a </a:t>
            </a:r>
            <a:r>
              <a:rPr lang="pt-BR" sz="2600" b="1" u="sng" dirty="0" smtClean="0">
                <a:solidFill>
                  <a:srgbClr val="000000"/>
                </a:solidFill>
                <a:latin typeface="+mj-lt"/>
              </a:rPr>
              <a:t>oportunidade</a:t>
            </a:r>
            <a:r>
              <a:rPr lang="pt-BR" sz="2600" b="1" dirty="0" smtClean="0">
                <a:solidFill>
                  <a:srgbClr val="000000"/>
                </a:solidFill>
                <a:latin typeface="+mj-lt"/>
              </a:rPr>
              <a:t> de receber tal quinhão.</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Além das normas legais, portanto, há que se estabelecer relações contratuais que assegurem a higidez do compartilhamento. Daí decorre o instituto da unitização e os acordos dele decorrentes.</a:t>
            </a: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dirty="0">
                <a:solidFill>
                  <a:srgbClr val="2D4D7E"/>
                </a:solidFill>
              </a:rPr>
              <a:t>Unitização (Individualização da Produção)</a:t>
            </a:r>
          </a:p>
        </p:txBody>
      </p:sp>
    </p:spTree>
    <p:extLst>
      <p:ext uri="{BB962C8B-B14F-4D97-AF65-F5344CB8AC3E}">
        <p14:creationId xmlns:p14="http://schemas.microsoft.com/office/powerpoint/2010/main" val="3993580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98450" y="979488"/>
            <a:ext cx="17491320" cy="10248960"/>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Acordos de Individualização da Produção:</a:t>
            </a:r>
          </a:p>
          <a:p>
            <a:pPr marL="914400" lvl="1" indent="-457200" algn="just">
              <a:spcBef>
                <a:spcPts val="1200"/>
              </a:spcBef>
              <a:buFont typeface="Wingdings" panose="05000000000000000000" pitchFamily="2" charset="2"/>
              <a:buChar char="Ø"/>
            </a:pPr>
            <a:r>
              <a:rPr lang="pt-BR" sz="2600" b="1" dirty="0" smtClean="0">
                <a:solidFill>
                  <a:srgbClr val="000000"/>
                </a:solidFill>
                <a:latin typeface="+mj-lt"/>
              </a:rPr>
              <a:t>Solução mais eficaz para garantir a equidade do compartilhamento da Produção entre detentores de direitos de E&amp;P de Jazidas Compartilhada.</a:t>
            </a:r>
          </a:p>
          <a:p>
            <a:pPr marL="914400" lvl="1" indent="-457200" algn="just">
              <a:spcBef>
                <a:spcPts val="1200"/>
              </a:spcBef>
              <a:buFont typeface="Wingdings" panose="05000000000000000000" pitchFamily="2" charset="2"/>
              <a:buChar char="Ø"/>
            </a:pPr>
            <a:r>
              <a:rPr lang="pt-BR" sz="2600" b="1" dirty="0" smtClean="0">
                <a:solidFill>
                  <a:srgbClr val="000000"/>
                </a:solidFill>
                <a:latin typeface="+mj-lt"/>
              </a:rPr>
              <a:t>Espécie de </a:t>
            </a:r>
            <a:r>
              <a:rPr lang="pt-BR" sz="2600" b="1" i="1" dirty="0" smtClean="0">
                <a:solidFill>
                  <a:srgbClr val="000000"/>
                </a:solidFill>
                <a:latin typeface="+mj-lt"/>
              </a:rPr>
              <a:t>joint venture</a:t>
            </a:r>
            <a:r>
              <a:rPr lang="pt-BR" sz="2600" b="1" dirty="0" smtClean="0">
                <a:solidFill>
                  <a:srgbClr val="000000"/>
                </a:solidFill>
                <a:latin typeface="+mj-lt"/>
              </a:rPr>
              <a:t>, pois se trata uma associação de empresas distintas (competidoras em outros projetos) visando a um empreendimento comum.</a:t>
            </a:r>
          </a:p>
          <a:p>
            <a:pPr marL="914400" lvl="1" indent="-457200" algn="just">
              <a:spcBef>
                <a:spcPts val="1200"/>
              </a:spcBef>
              <a:buFont typeface="Wingdings" panose="05000000000000000000" pitchFamily="2" charset="2"/>
              <a:buChar char="Ø"/>
            </a:pPr>
            <a:r>
              <a:rPr lang="pt-BR" sz="2600" b="1" dirty="0" smtClean="0">
                <a:solidFill>
                  <a:srgbClr val="000000"/>
                </a:solidFill>
                <a:latin typeface="+mj-lt"/>
              </a:rPr>
              <a:t>Pode ser voluntária ou compulsória. No Brasil é compulsória caso as partes interessadas não unitizem voluntariamente. Em qualquer hipótese, a ANP intervém, seja aprovando os AIPs, seja decidindo, por meio de arbitramento, a forma como os direitos de obrigações serão apropriados pelas partes unitizantes.</a:t>
            </a:r>
          </a:p>
          <a:p>
            <a:pPr marL="914400" lvl="1" indent="-457200" algn="just">
              <a:spcBef>
                <a:spcPts val="1200"/>
              </a:spcBef>
              <a:buFont typeface="Wingdings" panose="05000000000000000000" pitchFamily="2" charset="2"/>
              <a:buChar char="Ø"/>
            </a:pPr>
            <a:r>
              <a:rPr lang="pt-BR" sz="2600" b="1" dirty="0" smtClean="0">
                <a:solidFill>
                  <a:srgbClr val="000000"/>
                </a:solidFill>
                <a:latin typeface="+mj-lt"/>
              </a:rPr>
              <a:t>Escopo: Produção conservativa, eficiente e econômica, com ônus público de não desperdício.</a:t>
            </a:r>
          </a:p>
          <a:p>
            <a:pPr marL="914400" lvl="1" indent="-457200" algn="just">
              <a:spcBef>
                <a:spcPts val="1200"/>
              </a:spcBef>
              <a:buFont typeface="Wingdings" panose="05000000000000000000" pitchFamily="2" charset="2"/>
              <a:buChar char="Ø"/>
            </a:pPr>
            <a:r>
              <a:rPr lang="pt-BR" sz="2600" b="1" dirty="0" smtClean="0">
                <a:solidFill>
                  <a:srgbClr val="000000"/>
                </a:solidFill>
                <a:latin typeface="+mj-lt"/>
              </a:rPr>
              <a:t>Pode envolver diretamente a União (representada pela PPSA ou pela ANP, conforme o caso, caso a extensão da Jazida Compartilhada siga para uma Área não Contratada</a:t>
            </a:r>
            <a:r>
              <a:rPr lang="pt-BR" sz="2600" b="1" dirty="0" smtClean="0">
                <a:solidFill>
                  <a:srgbClr val="000000"/>
                </a:solidFill>
                <a:latin typeface="+mj-lt"/>
              </a:rPr>
              <a:t>).</a:t>
            </a:r>
          </a:p>
          <a:p>
            <a:pPr marL="914400" lvl="1" indent="-457200" algn="just">
              <a:spcBef>
                <a:spcPts val="1200"/>
              </a:spcBef>
              <a:buFont typeface="Wingdings" panose="05000000000000000000" pitchFamily="2" charset="2"/>
              <a:buChar char="Ø"/>
            </a:pPr>
            <a:endParaRPr lang="pt-BR" sz="2600" b="1" dirty="0" smtClean="0">
              <a:solidFill>
                <a:srgbClr val="000000"/>
              </a:solidFill>
              <a:latin typeface="+mj-lt"/>
            </a:endParaRPr>
          </a:p>
          <a:p>
            <a:pPr marL="571500" indent="-571500" algn="just">
              <a:spcBef>
                <a:spcPts val="1200"/>
              </a:spcBef>
              <a:buFont typeface="Wingdings" panose="05000000000000000000" pitchFamily="2" charset="2"/>
              <a:buChar char="v"/>
            </a:pPr>
            <a:r>
              <a:rPr lang="pt-BR" sz="3600" b="1" dirty="0" smtClean="0">
                <a:solidFill>
                  <a:srgbClr val="000000"/>
                </a:solidFill>
                <a:latin typeface="+mj-lt"/>
              </a:rPr>
              <a:t>Impacto nas Participações Governamentais</a:t>
            </a:r>
          </a:p>
          <a:p>
            <a:pPr marL="1028700" lvl="1" indent="-571500" algn="just">
              <a:spcBef>
                <a:spcPts val="1200"/>
              </a:spcBef>
              <a:buFont typeface="Wingdings" panose="05000000000000000000" pitchFamily="2" charset="2"/>
              <a:buChar char="Ø"/>
            </a:pPr>
            <a:r>
              <a:rPr lang="pt-BR" sz="2600" b="1" dirty="0" smtClean="0">
                <a:solidFill>
                  <a:srgbClr val="000000"/>
                </a:solidFill>
                <a:latin typeface="+mj-lt"/>
              </a:rPr>
              <a:t>Participações Governamentais são obrigações divisíveis. Cada parte continua pagando seu quinhão de acordo com o seu TP.</a:t>
            </a:r>
          </a:p>
          <a:p>
            <a:pPr marL="1028700" lvl="1" indent="-571500" algn="just">
              <a:spcBef>
                <a:spcPts val="1200"/>
              </a:spcBef>
              <a:buFont typeface="Wingdings" panose="05000000000000000000" pitchFamily="2" charset="2"/>
              <a:buChar char="Ø"/>
            </a:pPr>
            <a:r>
              <a:rPr lang="pt-BR" sz="2600" b="1" dirty="0" smtClean="0">
                <a:solidFill>
                  <a:srgbClr val="000000"/>
                </a:solidFill>
                <a:latin typeface="+mj-lt"/>
              </a:rPr>
              <a:t>A unitização dá origem a 2 (ou mais) Campos distintos a partir de um mesmo Reservatório. Área sob Contrato é o limite do Campo. </a:t>
            </a:r>
          </a:p>
          <a:p>
            <a:pPr marL="1028700" lvl="1" indent="-571500" algn="just">
              <a:spcBef>
                <a:spcPts val="1200"/>
              </a:spcBef>
              <a:buFont typeface="Wingdings" panose="05000000000000000000" pitchFamily="2" charset="2"/>
              <a:buChar char="Ø"/>
            </a:pPr>
            <a:endParaRPr lang="pt-BR" sz="2600" b="1" dirty="0" smtClean="0">
              <a:solidFill>
                <a:srgbClr val="000000"/>
              </a:solidFill>
              <a:latin typeface="+mj-lt"/>
            </a:endParaRPr>
          </a:p>
          <a:p>
            <a:pPr algn="just">
              <a:spcBef>
                <a:spcPts val="1200"/>
              </a:spcBef>
            </a:pPr>
            <a:endParaRPr lang="pt-BR" sz="3600" b="1" dirty="0">
              <a:solidFill>
                <a:srgbClr val="000000"/>
              </a:solidFill>
              <a:latin typeface="+mj-lt"/>
            </a:endParaRPr>
          </a:p>
          <a:p>
            <a:pPr marL="914400" lvl="1" indent="-457200" algn="just">
              <a:spcBef>
                <a:spcPts val="1200"/>
              </a:spcBef>
              <a:buFont typeface="Wingdings" panose="05000000000000000000" pitchFamily="2" charset="2"/>
              <a:buChar char="Ø"/>
            </a:pPr>
            <a:endParaRPr lang="pt-BR" sz="2600" b="1" dirty="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11305938"/>
            <a:ext cx="20040719" cy="45719"/>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dirty="0">
                <a:solidFill>
                  <a:srgbClr val="2D4D7E"/>
                </a:solidFill>
              </a:rPr>
              <a:t>Unitização (Individualização da Produção)</a:t>
            </a:r>
          </a:p>
        </p:txBody>
      </p:sp>
    </p:spTree>
    <p:extLst>
      <p:ext uri="{BB962C8B-B14F-4D97-AF65-F5344CB8AC3E}">
        <p14:creationId xmlns:p14="http://schemas.microsoft.com/office/powerpoint/2010/main" val="84759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98450" y="1692275"/>
            <a:ext cx="17491320" cy="8817799"/>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O Regime da Cessão Onerosa:</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Autoriza a União a </a:t>
            </a:r>
            <a:r>
              <a:rPr lang="pt-BR" sz="2600" b="1" u="sng" dirty="0" smtClean="0">
                <a:solidFill>
                  <a:srgbClr val="000000"/>
                </a:solidFill>
                <a:latin typeface="+mj-lt"/>
              </a:rPr>
              <a:t>ceder onerosamente</a:t>
            </a:r>
            <a:r>
              <a:rPr lang="pt-BR" sz="2600" b="1" dirty="0" smtClean="0">
                <a:solidFill>
                  <a:srgbClr val="000000"/>
                </a:solidFill>
                <a:latin typeface="+mj-lt"/>
              </a:rPr>
              <a:t> à Petrobras o </a:t>
            </a:r>
            <a:r>
              <a:rPr lang="pt-BR" sz="2600" b="1" u="sng" dirty="0" smtClean="0">
                <a:solidFill>
                  <a:srgbClr val="000000"/>
                </a:solidFill>
                <a:latin typeface="+mj-lt"/>
              </a:rPr>
              <a:t>direito ao exercício das atividades de Exploração e Produção</a:t>
            </a:r>
            <a:r>
              <a:rPr lang="pt-BR" sz="2600" b="1" dirty="0" smtClean="0">
                <a:solidFill>
                  <a:srgbClr val="000000"/>
                </a:solidFill>
                <a:latin typeface="+mj-lt"/>
              </a:rPr>
              <a:t> em áreas não concedidas localizadas no polígono do pré-sal.</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Produz efeitos até a Produção de </a:t>
            </a:r>
            <a:r>
              <a:rPr lang="pt-BR" sz="2600" b="1" u="sng" dirty="0" smtClean="0">
                <a:solidFill>
                  <a:srgbClr val="000000"/>
                </a:solidFill>
                <a:latin typeface="+mj-lt"/>
              </a:rPr>
              <a:t>no máximo</a:t>
            </a:r>
            <a:r>
              <a:rPr lang="pt-BR" sz="2600" b="1" dirty="0" smtClean="0">
                <a:solidFill>
                  <a:srgbClr val="000000"/>
                </a:solidFill>
                <a:latin typeface="+mj-lt"/>
              </a:rPr>
              <a:t> 5 bilhões de barris equivalentes de Petróleo (óleo + gás).</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Não houve qualquer previsão legal sobre eventual volume excedente aos 5 bilhões de </a:t>
            </a:r>
            <a:r>
              <a:rPr lang="pt-BR" sz="2600" b="1" dirty="0" err="1" smtClean="0">
                <a:solidFill>
                  <a:srgbClr val="000000"/>
                </a:solidFill>
                <a:latin typeface="+mj-lt"/>
              </a:rPr>
              <a:t>bbl</a:t>
            </a:r>
            <a:r>
              <a:rPr lang="pt-BR" sz="2600" b="1" dirty="0" smtClean="0">
                <a:solidFill>
                  <a:srgbClr val="000000"/>
                </a:solidFill>
                <a:latin typeface="+mj-lt"/>
              </a:rPr>
              <a:t> equivalentes distribuídos em 7 Blocos (um contingente).</a:t>
            </a:r>
          </a:p>
          <a:p>
            <a:pPr marL="571500" indent="-571500" algn="just">
              <a:spcBef>
                <a:spcPts val="4200"/>
              </a:spcBef>
              <a:buFont typeface="Wingdings" panose="05000000000000000000" pitchFamily="2" charset="2"/>
              <a:buChar char="v"/>
            </a:pPr>
            <a:r>
              <a:rPr lang="pt-BR" sz="3200" b="1" dirty="0" smtClean="0">
                <a:solidFill>
                  <a:srgbClr val="000000"/>
                </a:solidFill>
                <a:latin typeface="+mj-lt"/>
              </a:rPr>
              <a:t>O Excedente da Cessão Onerosa</a:t>
            </a:r>
            <a:r>
              <a:rPr lang="pt-BR" sz="3600" b="1" dirty="0" smtClean="0">
                <a:solidFill>
                  <a:srgbClr val="000000"/>
                </a:solidFill>
                <a:latin typeface="+mj-lt"/>
              </a:rPr>
              <a:t>:</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Volumes excedentes nos Blocos de Búzios, Itapu, Atapu e Sépia </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Produção </a:t>
            </a:r>
            <a:r>
              <a:rPr lang="pt-BR" sz="2600" b="1" u="sng" dirty="0" smtClean="0">
                <a:solidFill>
                  <a:srgbClr val="000000"/>
                </a:solidFill>
                <a:latin typeface="+mj-lt"/>
              </a:rPr>
              <a:t>concomitante</a:t>
            </a:r>
            <a:r>
              <a:rPr lang="pt-BR" sz="2600" b="1" dirty="0" smtClean="0">
                <a:solidFill>
                  <a:srgbClr val="000000"/>
                </a:solidFill>
                <a:latin typeface="+mj-lt"/>
              </a:rPr>
              <a:t> da Cessão Onerosa e do excedente da Cessão Onerosa, o último em regime de Partilha de Produção. Geração de uma Compensação a ser paga à Petrobras Cessionária em razão da diminuição do VPL da Cessão Onerosa.</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Novo instituto: Coparticipação!</a:t>
            </a:r>
            <a:endParaRPr lang="pt-BR" sz="2600" b="1" dirty="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dirty="0" smtClean="0">
                <a:solidFill>
                  <a:srgbClr val="2D4D7E"/>
                </a:solidFill>
              </a:rPr>
              <a:t>Coparticipação</a:t>
            </a:r>
            <a:endParaRPr lang="pt-BR" sz="6000" dirty="0">
              <a:solidFill>
                <a:srgbClr val="2D4D7E"/>
              </a:solidFill>
            </a:endParaRPr>
          </a:p>
        </p:txBody>
      </p:sp>
    </p:spTree>
    <p:extLst>
      <p:ext uri="{BB962C8B-B14F-4D97-AF65-F5344CB8AC3E}">
        <p14:creationId xmlns:p14="http://schemas.microsoft.com/office/powerpoint/2010/main" val="266607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14407632" y="10298514"/>
            <a:ext cx="4690629" cy="276979"/>
          </a:xfrm>
        </p:spPr>
        <p:txBody>
          <a:bodyPr/>
          <a:lstStyle/>
          <a:p>
            <a:fld id="{DA7E9254-4D2E-4FE9-81B7-9BA1A7C9C63A}" type="slidenum">
              <a:rPr lang="pt-BR" smtClean="0"/>
              <a:pPr/>
              <a:t>18</a:t>
            </a:fld>
            <a:endParaRPr lang="pt-BR"/>
          </a:p>
        </p:txBody>
      </p:sp>
      <p:grpSp>
        <p:nvGrpSpPr>
          <p:cNvPr id="2106" name="Grupo 2105"/>
          <p:cNvGrpSpPr/>
          <p:nvPr/>
        </p:nvGrpSpPr>
        <p:grpSpPr>
          <a:xfrm>
            <a:off x="570426" y="2610591"/>
            <a:ext cx="8402498" cy="6530601"/>
            <a:chOff x="11500821" y="720673"/>
            <a:chExt cx="2376264" cy="2016224"/>
          </a:xfrm>
        </p:grpSpPr>
        <p:grpSp>
          <p:nvGrpSpPr>
            <p:cNvPr id="2104" name="Grupo 2103"/>
            <p:cNvGrpSpPr/>
            <p:nvPr/>
          </p:nvGrpSpPr>
          <p:grpSpPr>
            <a:xfrm>
              <a:off x="11644837" y="1008705"/>
              <a:ext cx="936104" cy="1224136"/>
              <a:chOff x="11644837" y="1008705"/>
              <a:chExt cx="936104" cy="1224136"/>
            </a:xfrm>
          </p:grpSpPr>
          <p:cxnSp>
            <p:nvCxnSpPr>
              <p:cNvPr id="99" name="Conector reto 98"/>
              <p:cNvCxnSpPr/>
              <p:nvPr/>
            </p:nvCxnSpPr>
            <p:spPr>
              <a:xfrm flipH="1">
                <a:off x="12436925" y="2232841"/>
                <a:ext cx="144016" cy="0"/>
              </a:xfrm>
              <a:prstGeom prst="line">
                <a:avLst/>
              </a:prstGeom>
            </p:spPr>
            <p:style>
              <a:lnRef idx="3">
                <a:schemeClr val="dk1"/>
              </a:lnRef>
              <a:fillRef idx="0">
                <a:schemeClr val="dk1"/>
              </a:fillRef>
              <a:effectRef idx="2">
                <a:schemeClr val="dk1"/>
              </a:effectRef>
              <a:fontRef idx="minor">
                <a:schemeClr val="tx1"/>
              </a:fontRef>
            </p:style>
          </p:cxnSp>
          <p:cxnSp>
            <p:nvCxnSpPr>
              <p:cNvPr id="96" name="Conector reto 95"/>
              <p:cNvCxnSpPr/>
              <p:nvPr/>
            </p:nvCxnSpPr>
            <p:spPr>
              <a:xfrm>
                <a:off x="11644837" y="1008705"/>
                <a:ext cx="432048" cy="720080"/>
              </a:xfrm>
              <a:prstGeom prst="line">
                <a:avLst/>
              </a:prstGeom>
            </p:spPr>
            <p:style>
              <a:lnRef idx="3">
                <a:schemeClr val="dk1"/>
              </a:lnRef>
              <a:fillRef idx="0">
                <a:schemeClr val="dk1"/>
              </a:fillRef>
              <a:effectRef idx="2">
                <a:schemeClr val="dk1"/>
              </a:effectRef>
              <a:fontRef idx="minor">
                <a:schemeClr val="tx1"/>
              </a:fontRef>
            </p:style>
          </p:cxnSp>
          <p:cxnSp>
            <p:nvCxnSpPr>
              <p:cNvPr id="97" name="Conector reto 96"/>
              <p:cNvCxnSpPr/>
              <p:nvPr/>
            </p:nvCxnSpPr>
            <p:spPr>
              <a:xfrm>
                <a:off x="12076885" y="1728785"/>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98" name="Conector reto 97"/>
              <p:cNvCxnSpPr/>
              <p:nvPr/>
            </p:nvCxnSpPr>
            <p:spPr>
              <a:xfrm>
                <a:off x="12436925" y="1728785"/>
                <a:ext cx="144016" cy="504056"/>
              </a:xfrm>
              <a:prstGeom prst="line">
                <a:avLst/>
              </a:prstGeom>
            </p:spPr>
            <p:style>
              <a:lnRef idx="3">
                <a:schemeClr val="dk1"/>
              </a:lnRef>
              <a:fillRef idx="0">
                <a:schemeClr val="dk1"/>
              </a:fillRef>
              <a:effectRef idx="2">
                <a:schemeClr val="dk1"/>
              </a:effectRef>
              <a:fontRef idx="minor">
                <a:schemeClr val="tx1"/>
              </a:fontRef>
            </p:style>
          </p:cxnSp>
        </p:grpSp>
        <p:grpSp>
          <p:nvGrpSpPr>
            <p:cNvPr id="2105" name="Grupo 2104"/>
            <p:cNvGrpSpPr/>
            <p:nvPr/>
          </p:nvGrpSpPr>
          <p:grpSpPr>
            <a:xfrm>
              <a:off x="12436925" y="2232841"/>
              <a:ext cx="504056" cy="504056"/>
              <a:chOff x="12436925" y="2232841"/>
              <a:chExt cx="504056" cy="504056"/>
            </a:xfrm>
          </p:grpSpPr>
          <p:cxnSp>
            <p:nvCxnSpPr>
              <p:cNvPr id="102" name="Conector reto 101"/>
              <p:cNvCxnSpPr/>
              <p:nvPr/>
            </p:nvCxnSpPr>
            <p:spPr>
              <a:xfrm flipV="1">
                <a:off x="12724957" y="2592881"/>
                <a:ext cx="0" cy="144016"/>
              </a:xfrm>
              <a:prstGeom prst="line">
                <a:avLst/>
              </a:prstGeom>
            </p:spPr>
            <p:style>
              <a:lnRef idx="3">
                <a:schemeClr val="dk1"/>
              </a:lnRef>
              <a:fillRef idx="0">
                <a:schemeClr val="dk1"/>
              </a:fillRef>
              <a:effectRef idx="2">
                <a:schemeClr val="dk1"/>
              </a:effectRef>
              <a:fontRef idx="minor">
                <a:schemeClr val="tx1"/>
              </a:fontRef>
            </p:style>
          </p:cxnSp>
          <p:cxnSp>
            <p:nvCxnSpPr>
              <p:cNvPr id="100" name="Conector reto 99"/>
              <p:cNvCxnSpPr/>
              <p:nvPr/>
            </p:nvCxnSpPr>
            <p:spPr>
              <a:xfrm>
                <a:off x="12436925" y="2232841"/>
                <a:ext cx="0" cy="504056"/>
              </a:xfrm>
              <a:prstGeom prst="line">
                <a:avLst/>
              </a:prstGeom>
            </p:spPr>
            <p:style>
              <a:lnRef idx="3">
                <a:schemeClr val="dk1"/>
              </a:lnRef>
              <a:fillRef idx="0">
                <a:schemeClr val="dk1"/>
              </a:fillRef>
              <a:effectRef idx="2">
                <a:schemeClr val="dk1"/>
              </a:effectRef>
              <a:fontRef idx="minor">
                <a:schemeClr val="tx1"/>
              </a:fontRef>
            </p:style>
          </p:cxnSp>
          <p:cxnSp>
            <p:nvCxnSpPr>
              <p:cNvPr id="101" name="Conector reto 100"/>
              <p:cNvCxnSpPr/>
              <p:nvPr/>
            </p:nvCxnSpPr>
            <p:spPr>
              <a:xfrm>
                <a:off x="12436925" y="2736897"/>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3" name="Conector reto 102"/>
              <p:cNvCxnSpPr/>
              <p:nvPr/>
            </p:nvCxnSpPr>
            <p:spPr>
              <a:xfrm>
                <a:off x="12724957" y="2592881"/>
                <a:ext cx="216024" cy="0"/>
              </a:xfrm>
              <a:prstGeom prst="line">
                <a:avLst/>
              </a:prstGeom>
            </p:spPr>
            <p:style>
              <a:lnRef idx="3">
                <a:schemeClr val="dk1"/>
              </a:lnRef>
              <a:fillRef idx="0">
                <a:schemeClr val="dk1"/>
              </a:fillRef>
              <a:effectRef idx="2">
                <a:schemeClr val="dk1"/>
              </a:effectRef>
              <a:fontRef idx="minor">
                <a:schemeClr val="tx1"/>
              </a:fontRef>
            </p:style>
          </p:cxnSp>
        </p:grpSp>
        <p:grpSp>
          <p:nvGrpSpPr>
            <p:cNvPr id="2103" name="Grupo 2102"/>
            <p:cNvGrpSpPr/>
            <p:nvPr/>
          </p:nvGrpSpPr>
          <p:grpSpPr>
            <a:xfrm>
              <a:off x="11500821" y="720673"/>
              <a:ext cx="576064" cy="324036"/>
              <a:chOff x="11500821" y="720673"/>
              <a:chExt cx="576064" cy="324036"/>
            </a:xfrm>
          </p:grpSpPr>
          <p:cxnSp>
            <p:nvCxnSpPr>
              <p:cNvPr id="95" name="Conector reto 94"/>
              <p:cNvCxnSpPr/>
              <p:nvPr/>
            </p:nvCxnSpPr>
            <p:spPr>
              <a:xfrm>
                <a:off x="11500821" y="1008705"/>
                <a:ext cx="144016" cy="0"/>
              </a:xfrm>
              <a:prstGeom prst="line">
                <a:avLst/>
              </a:prstGeom>
            </p:spPr>
            <p:style>
              <a:lnRef idx="3">
                <a:schemeClr val="dk1"/>
              </a:lnRef>
              <a:fillRef idx="0">
                <a:schemeClr val="dk1"/>
              </a:fillRef>
              <a:effectRef idx="2">
                <a:schemeClr val="dk1"/>
              </a:effectRef>
              <a:fontRef idx="minor">
                <a:schemeClr val="tx1"/>
              </a:fontRef>
            </p:style>
          </p:cxnSp>
          <p:cxnSp>
            <p:nvCxnSpPr>
              <p:cNvPr id="94" name="Conector reto 93"/>
              <p:cNvCxnSpPr/>
              <p:nvPr/>
            </p:nvCxnSpPr>
            <p:spPr>
              <a:xfrm>
                <a:off x="11500821" y="720673"/>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111" name="Conector reto 110"/>
              <p:cNvCxnSpPr/>
              <p:nvPr/>
            </p:nvCxnSpPr>
            <p:spPr>
              <a:xfrm>
                <a:off x="12076885" y="720673"/>
                <a:ext cx="0" cy="324036"/>
              </a:xfrm>
              <a:prstGeom prst="line">
                <a:avLst/>
              </a:prstGeom>
            </p:spPr>
            <p:style>
              <a:lnRef idx="3">
                <a:schemeClr val="dk1"/>
              </a:lnRef>
              <a:fillRef idx="0">
                <a:schemeClr val="dk1"/>
              </a:fillRef>
              <a:effectRef idx="2">
                <a:schemeClr val="dk1"/>
              </a:effectRef>
              <a:fontRef idx="minor">
                <a:schemeClr val="tx1"/>
              </a:fontRef>
            </p:style>
          </p:cxnSp>
          <p:cxnSp>
            <p:nvCxnSpPr>
              <p:cNvPr id="112" name="Conector reto 111"/>
              <p:cNvCxnSpPr/>
              <p:nvPr/>
            </p:nvCxnSpPr>
            <p:spPr>
              <a:xfrm flipH="1" flipV="1">
                <a:off x="11644837" y="720673"/>
                <a:ext cx="432048" cy="324036"/>
              </a:xfrm>
              <a:prstGeom prst="line">
                <a:avLst/>
              </a:prstGeom>
            </p:spPr>
            <p:style>
              <a:lnRef idx="3">
                <a:schemeClr val="dk1"/>
              </a:lnRef>
              <a:fillRef idx="0">
                <a:schemeClr val="dk1"/>
              </a:fillRef>
              <a:effectRef idx="2">
                <a:schemeClr val="dk1"/>
              </a:effectRef>
              <a:fontRef idx="minor">
                <a:schemeClr val="tx1"/>
              </a:fontRef>
            </p:style>
          </p:cxnSp>
          <p:cxnSp>
            <p:nvCxnSpPr>
              <p:cNvPr id="113" name="Conector reto 112"/>
              <p:cNvCxnSpPr/>
              <p:nvPr/>
            </p:nvCxnSpPr>
            <p:spPr>
              <a:xfrm flipH="1">
                <a:off x="11500821" y="720673"/>
                <a:ext cx="144016" cy="0"/>
              </a:xfrm>
              <a:prstGeom prst="line">
                <a:avLst/>
              </a:prstGeom>
            </p:spPr>
            <p:style>
              <a:lnRef idx="3">
                <a:schemeClr val="dk1"/>
              </a:lnRef>
              <a:fillRef idx="0">
                <a:schemeClr val="dk1"/>
              </a:fillRef>
              <a:effectRef idx="2">
                <a:schemeClr val="dk1"/>
              </a:effectRef>
              <a:fontRef idx="minor">
                <a:schemeClr val="tx1"/>
              </a:fontRef>
            </p:style>
          </p:cxnSp>
        </p:grpSp>
        <p:grpSp>
          <p:nvGrpSpPr>
            <p:cNvPr id="2100" name="Grupo 2099"/>
            <p:cNvGrpSpPr/>
            <p:nvPr/>
          </p:nvGrpSpPr>
          <p:grpSpPr>
            <a:xfrm>
              <a:off x="12076885" y="720673"/>
              <a:ext cx="1800200" cy="1260140"/>
              <a:chOff x="12076885" y="720673"/>
              <a:chExt cx="1800200" cy="1260140"/>
            </a:xfrm>
          </p:grpSpPr>
          <p:cxnSp>
            <p:nvCxnSpPr>
              <p:cNvPr id="108" name="Conector reto 107"/>
              <p:cNvCxnSpPr/>
              <p:nvPr/>
            </p:nvCxnSpPr>
            <p:spPr>
              <a:xfrm flipV="1">
                <a:off x="13877085" y="1728785"/>
                <a:ext cx="0" cy="252028"/>
              </a:xfrm>
              <a:prstGeom prst="line">
                <a:avLst/>
              </a:prstGeom>
            </p:spPr>
            <p:style>
              <a:lnRef idx="3">
                <a:schemeClr val="dk1"/>
              </a:lnRef>
              <a:fillRef idx="0">
                <a:schemeClr val="dk1"/>
              </a:fillRef>
              <a:effectRef idx="2">
                <a:schemeClr val="dk1"/>
              </a:effectRef>
              <a:fontRef idx="minor">
                <a:schemeClr val="tx1"/>
              </a:fontRef>
            </p:style>
          </p:cxnSp>
          <p:cxnSp>
            <p:nvCxnSpPr>
              <p:cNvPr id="109" name="Conector reto 108"/>
              <p:cNvCxnSpPr/>
              <p:nvPr/>
            </p:nvCxnSpPr>
            <p:spPr>
              <a:xfrm flipH="1" flipV="1">
                <a:off x="13229013" y="1368745"/>
                <a:ext cx="648072" cy="360040"/>
              </a:xfrm>
              <a:prstGeom prst="line">
                <a:avLst/>
              </a:prstGeom>
            </p:spPr>
            <p:style>
              <a:lnRef idx="3">
                <a:schemeClr val="dk1"/>
              </a:lnRef>
              <a:fillRef idx="0">
                <a:schemeClr val="dk1"/>
              </a:fillRef>
              <a:effectRef idx="2">
                <a:schemeClr val="dk1"/>
              </a:effectRef>
              <a:fontRef idx="minor">
                <a:schemeClr val="tx1"/>
              </a:fontRef>
            </p:style>
          </p:cxnSp>
          <p:cxnSp>
            <p:nvCxnSpPr>
              <p:cNvPr id="110" name="Conector reto 109"/>
              <p:cNvCxnSpPr/>
              <p:nvPr/>
            </p:nvCxnSpPr>
            <p:spPr>
              <a:xfrm flipH="1">
                <a:off x="12076885" y="720673"/>
                <a:ext cx="1008112" cy="0"/>
              </a:xfrm>
              <a:prstGeom prst="line">
                <a:avLst/>
              </a:prstGeom>
            </p:spPr>
            <p:style>
              <a:lnRef idx="3">
                <a:schemeClr val="dk1"/>
              </a:lnRef>
              <a:fillRef idx="0">
                <a:schemeClr val="dk1"/>
              </a:fillRef>
              <a:effectRef idx="2">
                <a:schemeClr val="dk1"/>
              </a:effectRef>
              <a:fontRef idx="minor">
                <a:schemeClr val="tx1"/>
              </a:fontRef>
            </p:style>
          </p:cxnSp>
          <p:cxnSp>
            <p:nvCxnSpPr>
              <p:cNvPr id="2091" name="Conector reto 2090"/>
              <p:cNvCxnSpPr/>
              <p:nvPr/>
            </p:nvCxnSpPr>
            <p:spPr>
              <a:xfrm>
                <a:off x="13084997" y="720673"/>
                <a:ext cx="144016" cy="663549"/>
              </a:xfrm>
              <a:prstGeom prst="line">
                <a:avLst/>
              </a:prstGeom>
            </p:spPr>
            <p:style>
              <a:lnRef idx="3">
                <a:schemeClr val="dk1"/>
              </a:lnRef>
              <a:fillRef idx="0">
                <a:schemeClr val="dk1"/>
              </a:fillRef>
              <a:effectRef idx="2">
                <a:schemeClr val="dk1"/>
              </a:effectRef>
              <a:fontRef idx="minor">
                <a:schemeClr val="tx1"/>
              </a:fontRef>
            </p:style>
          </p:cxnSp>
        </p:grpSp>
        <p:grpSp>
          <p:nvGrpSpPr>
            <p:cNvPr id="2099" name="Grupo 2098"/>
            <p:cNvGrpSpPr/>
            <p:nvPr/>
          </p:nvGrpSpPr>
          <p:grpSpPr>
            <a:xfrm>
              <a:off x="12940981" y="1980813"/>
              <a:ext cx="936104" cy="612068"/>
              <a:chOff x="12940981" y="1980813"/>
              <a:chExt cx="936104" cy="612068"/>
            </a:xfrm>
          </p:grpSpPr>
          <p:cxnSp>
            <p:nvCxnSpPr>
              <p:cNvPr id="105" name="Conector reto 104"/>
              <p:cNvCxnSpPr/>
              <p:nvPr/>
            </p:nvCxnSpPr>
            <p:spPr>
              <a:xfrm>
                <a:off x="13229013" y="2232841"/>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6" name="Conector reto 105"/>
              <p:cNvCxnSpPr/>
              <p:nvPr/>
            </p:nvCxnSpPr>
            <p:spPr>
              <a:xfrm flipV="1">
                <a:off x="13517045" y="1980813"/>
                <a:ext cx="0" cy="252028"/>
              </a:xfrm>
              <a:prstGeom prst="line">
                <a:avLst/>
              </a:prstGeom>
            </p:spPr>
            <p:style>
              <a:lnRef idx="3">
                <a:schemeClr val="dk1"/>
              </a:lnRef>
              <a:fillRef idx="0">
                <a:schemeClr val="dk1"/>
              </a:fillRef>
              <a:effectRef idx="2">
                <a:schemeClr val="dk1"/>
              </a:effectRef>
              <a:fontRef idx="minor">
                <a:schemeClr val="tx1"/>
              </a:fontRef>
            </p:style>
          </p:cxnSp>
          <p:cxnSp>
            <p:nvCxnSpPr>
              <p:cNvPr id="107" name="Conector reto 106"/>
              <p:cNvCxnSpPr/>
              <p:nvPr/>
            </p:nvCxnSpPr>
            <p:spPr>
              <a:xfrm>
                <a:off x="13517045" y="1980813"/>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2097" name="Conector reto 2096"/>
              <p:cNvCxnSpPr/>
              <p:nvPr/>
            </p:nvCxnSpPr>
            <p:spPr>
              <a:xfrm flipV="1">
                <a:off x="12940981" y="2248318"/>
                <a:ext cx="288032" cy="344563"/>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53" name="Grupo 152"/>
          <p:cNvGrpSpPr/>
          <p:nvPr/>
        </p:nvGrpSpPr>
        <p:grpSpPr>
          <a:xfrm>
            <a:off x="10851290" y="2546555"/>
            <a:ext cx="8402498" cy="6530601"/>
            <a:chOff x="11500821" y="720673"/>
            <a:chExt cx="2376264" cy="2016224"/>
          </a:xfrm>
          <a:effectLst>
            <a:outerShdw blurRad="50800" dist="38100" dir="2700000" algn="tl" rotWithShape="0">
              <a:prstClr val="black">
                <a:alpha val="40000"/>
              </a:prstClr>
            </a:outerShdw>
          </a:effectLst>
        </p:grpSpPr>
        <p:grpSp>
          <p:nvGrpSpPr>
            <p:cNvPr id="154" name="Grupo 153"/>
            <p:cNvGrpSpPr/>
            <p:nvPr/>
          </p:nvGrpSpPr>
          <p:grpSpPr>
            <a:xfrm>
              <a:off x="11644837" y="1008705"/>
              <a:ext cx="936104" cy="1224136"/>
              <a:chOff x="11644837" y="1008705"/>
              <a:chExt cx="936104" cy="1224136"/>
            </a:xfrm>
          </p:grpSpPr>
          <p:cxnSp>
            <p:nvCxnSpPr>
              <p:cNvPr id="176" name="Conector reto 175"/>
              <p:cNvCxnSpPr/>
              <p:nvPr/>
            </p:nvCxnSpPr>
            <p:spPr>
              <a:xfrm flipH="1">
                <a:off x="12436925" y="2232841"/>
                <a:ext cx="1440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7" name="Conector reto 176"/>
              <p:cNvCxnSpPr/>
              <p:nvPr/>
            </p:nvCxnSpPr>
            <p:spPr>
              <a:xfrm>
                <a:off x="11644837" y="1008705"/>
                <a:ext cx="432048" cy="7200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8" name="Conector reto 177"/>
              <p:cNvCxnSpPr/>
              <p:nvPr/>
            </p:nvCxnSpPr>
            <p:spPr>
              <a:xfrm>
                <a:off x="12076885" y="1728785"/>
                <a:ext cx="3600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9" name="Conector reto 178"/>
              <p:cNvCxnSpPr/>
              <p:nvPr/>
            </p:nvCxnSpPr>
            <p:spPr>
              <a:xfrm>
                <a:off x="12436925" y="1728785"/>
                <a:ext cx="144016" cy="504056"/>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5" name="Grupo 154"/>
            <p:cNvGrpSpPr/>
            <p:nvPr/>
          </p:nvGrpSpPr>
          <p:grpSpPr>
            <a:xfrm>
              <a:off x="12436925" y="2232841"/>
              <a:ext cx="504056" cy="504056"/>
              <a:chOff x="12436925" y="2232841"/>
              <a:chExt cx="504056" cy="504056"/>
            </a:xfrm>
          </p:grpSpPr>
          <p:cxnSp>
            <p:nvCxnSpPr>
              <p:cNvPr id="172" name="Conector reto 171"/>
              <p:cNvCxnSpPr/>
              <p:nvPr/>
            </p:nvCxnSpPr>
            <p:spPr>
              <a:xfrm flipV="1">
                <a:off x="12724957" y="2592881"/>
                <a:ext cx="0" cy="1440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3" name="Conector reto 172"/>
              <p:cNvCxnSpPr/>
              <p:nvPr/>
            </p:nvCxnSpPr>
            <p:spPr>
              <a:xfrm>
                <a:off x="12436925" y="2232841"/>
                <a:ext cx="0"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4" name="Conector reto 173"/>
              <p:cNvCxnSpPr/>
              <p:nvPr/>
            </p:nvCxnSpPr>
            <p:spPr>
              <a:xfrm>
                <a:off x="12436925" y="2736897"/>
                <a:ext cx="2880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5" name="Conector reto 174"/>
              <p:cNvCxnSpPr/>
              <p:nvPr/>
            </p:nvCxnSpPr>
            <p:spPr>
              <a:xfrm>
                <a:off x="12724957" y="2592881"/>
                <a:ext cx="216024"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6" name="Grupo 155"/>
            <p:cNvGrpSpPr/>
            <p:nvPr/>
          </p:nvGrpSpPr>
          <p:grpSpPr>
            <a:xfrm>
              <a:off x="11500821" y="720673"/>
              <a:ext cx="576064" cy="324036"/>
              <a:chOff x="11500821" y="720673"/>
              <a:chExt cx="576064" cy="324036"/>
            </a:xfrm>
          </p:grpSpPr>
          <p:cxnSp>
            <p:nvCxnSpPr>
              <p:cNvPr id="167" name="Conector reto 166"/>
              <p:cNvCxnSpPr/>
              <p:nvPr/>
            </p:nvCxnSpPr>
            <p:spPr>
              <a:xfrm>
                <a:off x="11500821" y="1008705"/>
                <a:ext cx="1440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8" name="Conector reto 167"/>
              <p:cNvCxnSpPr/>
              <p:nvPr/>
            </p:nvCxnSpPr>
            <p:spPr>
              <a:xfrm>
                <a:off x="11500821" y="720673"/>
                <a:ext cx="0" cy="2880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9" name="Conector reto 168"/>
              <p:cNvCxnSpPr/>
              <p:nvPr/>
            </p:nvCxnSpPr>
            <p:spPr>
              <a:xfrm>
                <a:off x="12076885" y="720673"/>
                <a:ext cx="0" cy="3240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0" name="Conector reto 169"/>
              <p:cNvCxnSpPr/>
              <p:nvPr/>
            </p:nvCxnSpPr>
            <p:spPr>
              <a:xfrm flipH="1" flipV="1">
                <a:off x="11644837" y="720673"/>
                <a:ext cx="432048" cy="3240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1" name="Conector reto 170"/>
              <p:cNvCxnSpPr/>
              <p:nvPr/>
            </p:nvCxnSpPr>
            <p:spPr>
              <a:xfrm flipH="1">
                <a:off x="11500821" y="720673"/>
                <a:ext cx="144016"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7" name="Grupo 156"/>
            <p:cNvGrpSpPr/>
            <p:nvPr/>
          </p:nvGrpSpPr>
          <p:grpSpPr>
            <a:xfrm>
              <a:off x="12076885" y="720673"/>
              <a:ext cx="1800200" cy="1260140"/>
              <a:chOff x="12076885" y="720673"/>
              <a:chExt cx="1800200" cy="1260140"/>
            </a:xfrm>
          </p:grpSpPr>
          <p:cxnSp>
            <p:nvCxnSpPr>
              <p:cNvPr id="163" name="Conector reto 162"/>
              <p:cNvCxnSpPr/>
              <p:nvPr/>
            </p:nvCxnSpPr>
            <p:spPr>
              <a:xfrm flipV="1">
                <a:off x="13877085" y="1728785"/>
                <a:ext cx="0" cy="2520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4" name="Conector reto 163"/>
              <p:cNvCxnSpPr/>
              <p:nvPr/>
            </p:nvCxnSpPr>
            <p:spPr>
              <a:xfrm flipH="1" flipV="1">
                <a:off x="13229013" y="1368745"/>
                <a:ext cx="648072" cy="3600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5" name="Conector reto 164"/>
              <p:cNvCxnSpPr/>
              <p:nvPr/>
            </p:nvCxnSpPr>
            <p:spPr>
              <a:xfrm flipH="1">
                <a:off x="12076885" y="720673"/>
                <a:ext cx="10081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6" name="Conector reto 165"/>
              <p:cNvCxnSpPr/>
              <p:nvPr/>
            </p:nvCxnSpPr>
            <p:spPr>
              <a:xfrm>
                <a:off x="13084997" y="720673"/>
                <a:ext cx="144016" cy="663549"/>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8" name="Grupo 157"/>
            <p:cNvGrpSpPr/>
            <p:nvPr/>
          </p:nvGrpSpPr>
          <p:grpSpPr>
            <a:xfrm>
              <a:off x="12940981" y="1980813"/>
              <a:ext cx="936104" cy="612068"/>
              <a:chOff x="12940981" y="1980813"/>
              <a:chExt cx="936104" cy="612068"/>
            </a:xfrm>
          </p:grpSpPr>
          <p:cxnSp>
            <p:nvCxnSpPr>
              <p:cNvPr id="159" name="Conector reto 158"/>
              <p:cNvCxnSpPr/>
              <p:nvPr/>
            </p:nvCxnSpPr>
            <p:spPr>
              <a:xfrm>
                <a:off x="13229013" y="2232841"/>
                <a:ext cx="2880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0" name="Conector reto 159"/>
              <p:cNvCxnSpPr/>
              <p:nvPr/>
            </p:nvCxnSpPr>
            <p:spPr>
              <a:xfrm flipV="1">
                <a:off x="13517045" y="1980813"/>
                <a:ext cx="0" cy="2520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1" name="Conector reto 160"/>
              <p:cNvCxnSpPr/>
              <p:nvPr/>
            </p:nvCxnSpPr>
            <p:spPr>
              <a:xfrm>
                <a:off x="13517045" y="1980813"/>
                <a:ext cx="3600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2" name="Conector reto 161"/>
              <p:cNvCxnSpPr/>
              <p:nvPr/>
            </p:nvCxnSpPr>
            <p:spPr>
              <a:xfrm flipV="1">
                <a:off x="12940981" y="2248318"/>
                <a:ext cx="288032" cy="344563"/>
              </a:xfrm>
              <a:prstGeom prst="line">
                <a:avLst/>
              </a:prstGeom>
            </p:spPr>
            <p:style>
              <a:lnRef idx="3">
                <a:schemeClr val="accent2"/>
              </a:lnRef>
              <a:fillRef idx="0">
                <a:schemeClr val="accent2"/>
              </a:fillRef>
              <a:effectRef idx="2">
                <a:schemeClr val="accent2"/>
              </a:effectRef>
              <a:fontRef idx="minor">
                <a:schemeClr val="tx1"/>
              </a:fontRef>
            </p:style>
          </p:cxnSp>
        </p:grpSp>
      </p:grpSp>
      <p:sp>
        <p:nvSpPr>
          <p:cNvPr id="3" name="CaixaDeTexto 2"/>
          <p:cNvSpPr txBox="1"/>
          <p:nvPr/>
        </p:nvSpPr>
        <p:spPr>
          <a:xfrm>
            <a:off x="1482555" y="9329663"/>
            <a:ext cx="6832869" cy="735489"/>
          </a:xfrm>
          <a:prstGeom prst="rect">
            <a:avLst/>
          </a:prstGeom>
          <a:noFill/>
        </p:spPr>
        <p:txBody>
          <a:bodyPr wrap="square" lIns="179484" tIns="89741" rIns="179484" bIns="89741" rtlCol="0">
            <a:spAutoFit/>
          </a:bodyPr>
          <a:lstStyle/>
          <a:p>
            <a:r>
              <a:rPr lang="pt-BR" sz="1801" dirty="0"/>
              <a:t>Limite espacial da Cessão Onerosa</a:t>
            </a:r>
          </a:p>
          <a:p>
            <a:r>
              <a:rPr lang="pt-BR" sz="1801" dirty="0"/>
              <a:t>(Bloco objeto da Cessão Onerosa)</a:t>
            </a:r>
          </a:p>
        </p:txBody>
      </p:sp>
      <p:sp>
        <p:nvSpPr>
          <p:cNvPr id="60" name="CaixaDeTexto 59"/>
          <p:cNvSpPr txBox="1"/>
          <p:nvPr/>
        </p:nvSpPr>
        <p:spPr>
          <a:xfrm>
            <a:off x="11754343" y="9317452"/>
            <a:ext cx="6832869" cy="735489"/>
          </a:xfrm>
          <a:prstGeom prst="rect">
            <a:avLst/>
          </a:prstGeom>
          <a:noFill/>
        </p:spPr>
        <p:txBody>
          <a:bodyPr wrap="square" lIns="179484" tIns="89741" rIns="179484" bIns="89741" rtlCol="0">
            <a:spAutoFit/>
          </a:bodyPr>
          <a:lstStyle/>
          <a:p>
            <a:r>
              <a:rPr lang="pt-BR" sz="1801" dirty="0"/>
              <a:t>Limite espacial da Partilha da Produção do ECO</a:t>
            </a:r>
          </a:p>
          <a:p>
            <a:r>
              <a:rPr lang="pt-BR" sz="1801" dirty="0"/>
              <a:t>(Bloco objeto da Partilha da Produção)</a:t>
            </a:r>
          </a:p>
        </p:txBody>
      </p:sp>
      <p:sp>
        <p:nvSpPr>
          <p:cNvPr id="62" name="object 2"/>
          <p:cNvSpPr txBox="1">
            <a:spLocks/>
          </p:cNvSpPr>
          <p:nvPr/>
        </p:nvSpPr>
        <p:spPr>
          <a:xfrm>
            <a:off x="2459176" y="290327"/>
            <a:ext cx="14248400" cy="995893"/>
          </a:xfrm>
          <a:prstGeom prst="rect">
            <a:avLst/>
          </a:prstGeom>
        </p:spPr>
        <p:txBody>
          <a:bodyPr vert="horz" wrap="square" lIns="0" tIns="284460" rIns="0" bIns="0" rtlCol="0">
            <a:spAutoFit/>
          </a:bodyPr>
          <a:lstStyle>
            <a:lvl1pPr>
              <a:defRPr sz="12350" b="1" i="0">
                <a:solidFill>
                  <a:schemeClr val="bg1"/>
                </a:solidFill>
                <a:latin typeface="Calibri"/>
                <a:ea typeface="+mj-ea"/>
                <a:cs typeface="Calibri"/>
              </a:defRPr>
            </a:lvl1pPr>
          </a:lstStyle>
          <a:p>
            <a:pPr marL="12699" marR="5081" algn="ctr">
              <a:lnSpc>
                <a:spcPct val="72900"/>
              </a:lnSpc>
              <a:spcBef>
                <a:spcPts val="2239"/>
              </a:spcBef>
            </a:pPr>
            <a:r>
              <a:rPr lang="pt-BR" sz="6000" spc="-75" dirty="0" smtClean="0">
                <a:solidFill>
                  <a:srgbClr val="2D4D7E"/>
                </a:solidFill>
              </a:rPr>
              <a:t>Coparticipação</a:t>
            </a:r>
            <a:endParaRPr lang="pt-BR" sz="6000" spc="-75" dirty="0">
              <a:solidFill>
                <a:srgbClr val="2D4D7E"/>
              </a:solidFill>
            </a:endParaRPr>
          </a:p>
        </p:txBody>
      </p:sp>
    </p:spTree>
    <p:extLst>
      <p:ext uri="{BB962C8B-B14F-4D97-AF65-F5344CB8AC3E}">
        <p14:creationId xmlns:p14="http://schemas.microsoft.com/office/powerpoint/2010/main" val="1545878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14407632" y="10298514"/>
            <a:ext cx="4690629" cy="276979"/>
          </a:xfrm>
        </p:spPr>
        <p:txBody>
          <a:bodyPr/>
          <a:lstStyle/>
          <a:p>
            <a:fld id="{DA7E9254-4D2E-4FE9-81B7-9BA1A7C9C63A}" type="slidenum">
              <a:rPr lang="pt-BR" smtClean="0"/>
              <a:pPr/>
              <a:t>19</a:t>
            </a:fld>
            <a:endParaRPr lang="pt-BR"/>
          </a:p>
        </p:txBody>
      </p:sp>
      <p:grpSp>
        <p:nvGrpSpPr>
          <p:cNvPr id="2106" name="Grupo 2105"/>
          <p:cNvGrpSpPr/>
          <p:nvPr/>
        </p:nvGrpSpPr>
        <p:grpSpPr>
          <a:xfrm>
            <a:off x="5530862" y="2016047"/>
            <a:ext cx="8402498" cy="6530601"/>
            <a:chOff x="11500821" y="720673"/>
            <a:chExt cx="2376264" cy="2016224"/>
          </a:xfrm>
        </p:grpSpPr>
        <p:grpSp>
          <p:nvGrpSpPr>
            <p:cNvPr id="2104" name="Grupo 2103"/>
            <p:cNvGrpSpPr/>
            <p:nvPr/>
          </p:nvGrpSpPr>
          <p:grpSpPr>
            <a:xfrm>
              <a:off x="11644837" y="1008705"/>
              <a:ext cx="936104" cy="1224136"/>
              <a:chOff x="11644837" y="1008705"/>
              <a:chExt cx="936104" cy="1224136"/>
            </a:xfrm>
          </p:grpSpPr>
          <p:cxnSp>
            <p:nvCxnSpPr>
              <p:cNvPr id="99" name="Conector reto 98"/>
              <p:cNvCxnSpPr/>
              <p:nvPr/>
            </p:nvCxnSpPr>
            <p:spPr>
              <a:xfrm flipH="1">
                <a:off x="12436925" y="2232841"/>
                <a:ext cx="144016" cy="0"/>
              </a:xfrm>
              <a:prstGeom prst="line">
                <a:avLst/>
              </a:prstGeom>
            </p:spPr>
            <p:style>
              <a:lnRef idx="3">
                <a:schemeClr val="dk1"/>
              </a:lnRef>
              <a:fillRef idx="0">
                <a:schemeClr val="dk1"/>
              </a:fillRef>
              <a:effectRef idx="2">
                <a:schemeClr val="dk1"/>
              </a:effectRef>
              <a:fontRef idx="minor">
                <a:schemeClr val="tx1"/>
              </a:fontRef>
            </p:style>
          </p:cxnSp>
          <p:cxnSp>
            <p:nvCxnSpPr>
              <p:cNvPr id="96" name="Conector reto 95"/>
              <p:cNvCxnSpPr/>
              <p:nvPr/>
            </p:nvCxnSpPr>
            <p:spPr>
              <a:xfrm>
                <a:off x="11644837" y="1008705"/>
                <a:ext cx="432048" cy="720080"/>
              </a:xfrm>
              <a:prstGeom prst="line">
                <a:avLst/>
              </a:prstGeom>
            </p:spPr>
            <p:style>
              <a:lnRef idx="3">
                <a:schemeClr val="dk1"/>
              </a:lnRef>
              <a:fillRef idx="0">
                <a:schemeClr val="dk1"/>
              </a:fillRef>
              <a:effectRef idx="2">
                <a:schemeClr val="dk1"/>
              </a:effectRef>
              <a:fontRef idx="minor">
                <a:schemeClr val="tx1"/>
              </a:fontRef>
            </p:style>
          </p:cxnSp>
          <p:cxnSp>
            <p:nvCxnSpPr>
              <p:cNvPr id="97" name="Conector reto 96"/>
              <p:cNvCxnSpPr/>
              <p:nvPr/>
            </p:nvCxnSpPr>
            <p:spPr>
              <a:xfrm>
                <a:off x="12076885" y="1728785"/>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98" name="Conector reto 97"/>
              <p:cNvCxnSpPr/>
              <p:nvPr/>
            </p:nvCxnSpPr>
            <p:spPr>
              <a:xfrm>
                <a:off x="12436925" y="1728785"/>
                <a:ext cx="144016" cy="504056"/>
              </a:xfrm>
              <a:prstGeom prst="line">
                <a:avLst/>
              </a:prstGeom>
            </p:spPr>
            <p:style>
              <a:lnRef idx="3">
                <a:schemeClr val="dk1"/>
              </a:lnRef>
              <a:fillRef idx="0">
                <a:schemeClr val="dk1"/>
              </a:fillRef>
              <a:effectRef idx="2">
                <a:schemeClr val="dk1"/>
              </a:effectRef>
              <a:fontRef idx="minor">
                <a:schemeClr val="tx1"/>
              </a:fontRef>
            </p:style>
          </p:cxnSp>
        </p:grpSp>
        <p:grpSp>
          <p:nvGrpSpPr>
            <p:cNvPr id="2105" name="Grupo 2104"/>
            <p:cNvGrpSpPr/>
            <p:nvPr/>
          </p:nvGrpSpPr>
          <p:grpSpPr>
            <a:xfrm>
              <a:off x="12436925" y="2232841"/>
              <a:ext cx="504056" cy="504056"/>
              <a:chOff x="12436925" y="2232841"/>
              <a:chExt cx="504056" cy="504056"/>
            </a:xfrm>
          </p:grpSpPr>
          <p:cxnSp>
            <p:nvCxnSpPr>
              <p:cNvPr id="102" name="Conector reto 101"/>
              <p:cNvCxnSpPr/>
              <p:nvPr/>
            </p:nvCxnSpPr>
            <p:spPr>
              <a:xfrm flipV="1">
                <a:off x="12724957" y="2592881"/>
                <a:ext cx="0" cy="144016"/>
              </a:xfrm>
              <a:prstGeom prst="line">
                <a:avLst/>
              </a:prstGeom>
            </p:spPr>
            <p:style>
              <a:lnRef idx="3">
                <a:schemeClr val="dk1"/>
              </a:lnRef>
              <a:fillRef idx="0">
                <a:schemeClr val="dk1"/>
              </a:fillRef>
              <a:effectRef idx="2">
                <a:schemeClr val="dk1"/>
              </a:effectRef>
              <a:fontRef idx="minor">
                <a:schemeClr val="tx1"/>
              </a:fontRef>
            </p:style>
          </p:cxnSp>
          <p:cxnSp>
            <p:nvCxnSpPr>
              <p:cNvPr id="100" name="Conector reto 99"/>
              <p:cNvCxnSpPr/>
              <p:nvPr/>
            </p:nvCxnSpPr>
            <p:spPr>
              <a:xfrm>
                <a:off x="12436925" y="2232841"/>
                <a:ext cx="0" cy="504056"/>
              </a:xfrm>
              <a:prstGeom prst="line">
                <a:avLst/>
              </a:prstGeom>
            </p:spPr>
            <p:style>
              <a:lnRef idx="3">
                <a:schemeClr val="dk1"/>
              </a:lnRef>
              <a:fillRef idx="0">
                <a:schemeClr val="dk1"/>
              </a:fillRef>
              <a:effectRef idx="2">
                <a:schemeClr val="dk1"/>
              </a:effectRef>
              <a:fontRef idx="minor">
                <a:schemeClr val="tx1"/>
              </a:fontRef>
            </p:style>
          </p:cxnSp>
          <p:cxnSp>
            <p:nvCxnSpPr>
              <p:cNvPr id="101" name="Conector reto 100"/>
              <p:cNvCxnSpPr/>
              <p:nvPr/>
            </p:nvCxnSpPr>
            <p:spPr>
              <a:xfrm>
                <a:off x="12436925" y="2736897"/>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3" name="Conector reto 102"/>
              <p:cNvCxnSpPr/>
              <p:nvPr/>
            </p:nvCxnSpPr>
            <p:spPr>
              <a:xfrm>
                <a:off x="12724957" y="2592881"/>
                <a:ext cx="216024" cy="0"/>
              </a:xfrm>
              <a:prstGeom prst="line">
                <a:avLst/>
              </a:prstGeom>
            </p:spPr>
            <p:style>
              <a:lnRef idx="3">
                <a:schemeClr val="dk1"/>
              </a:lnRef>
              <a:fillRef idx="0">
                <a:schemeClr val="dk1"/>
              </a:fillRef>
              <a:effectRef idx="2">
                <a:schemeClr val="dk1"/>
              </a:effectRef>
              <a:fontRef idx="minor">
                <a:schemeClr val="tx1"/>
              </a:fontRef>
            </p:style>
          </p:cxnSp>
        </p:grpSp>
        <p:grpSp>
          <p:nvGrpSpPr>
            <p:cNvPr id="2103" name="Grupo 2102"/>
            <p:cNvGrpSpPr/>
            <p:nvPr/>
          </p:nvGrpSpPr>
          <p:grpSpPr>
            <a:xfrm>
              <a:off x="11500821" y="720673"/>
              <a:ext cx="576064" cy="324036"/>
              <a:chOff x="11500821" y="720673"/>
              <a:chExt cx="576064" cy="324036"/>
            </a:xfrm>
          </p:grpSpPr>
          <p:cxnSp>
            <p:nvCxnSpPr>
              <p:cNvPr id="95" name="Conector reto 94"/>
              <p:cNvCxnSpPr/>
              <p:nvPr/>
            </p:nvCxnSpPr>
            <p:spPr>
              <a:xfrm>
                <a:off x="11500821" y="1008705"/>
                <a:ext cx="144016" cy="0"/>
              </a:xfrm>
              <a:prstGeom prst="line">
                <a:avLst/>
              </a:prstGeom>
            </p:spPr>
            <p:style>
              <a:lnRef idx="3">
                <a:schemeClr val="dk1"/>
              </a:lnRef>
              <a:fillRef idx="0">
                <a:schemeClr val="dk1"/>
              </a:fillRef>
              <a:effectRef idx="2">
                <a:schemeClr val="dk1"/>
              </a:effectRef>
              <a:fontRef idx="minor">
                <a:schemeClr val="tx1"/>
              </a:fontRef>
            </p:style>
          </p:cxnSp>
          <p:cxnSp>
            <p:nvCxnSpPr>
              <p:cNvPr id="94" name="Conector reto 93"/>
              <p:cNvCxnSpPr/>
              <p:nvPr/>
            </p:nvCxnSpPr>
            <p:spPr>
              <a:xfrm>
                <a:off x="11500821" y="720673"/>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111" name="Conector reto 110"/>
              <p:cNvCxnSpPr/>
              <p:nvPr/>
            </p:nvCxnSpPr>
            <p:spPr>
              <a:xfrm>
                <a:off x="12076885" y="720673"/>
                <a:ext cx="0" cy="324036"/>
              </a:xfrm>
              <a:prstGeom prst="line">
                <a:avLst/>
              </a:prstGeom>
            </p:spPr>
            <p:style>
              <a:lnRef idx="3">
                <a:schemeClr val="dk1"/>
              </a:lnRef>
              <a:fillRef idx="0">
                <a:schemeClr val="dk1"/>
              </a:fillRef>
              <a:effectRef idx="2">
                <a:schemeClr val="dk1"/>
              </a:effectRef>
              <a:fontRef idx="minor">
                <a:schemeClr val="tx1"/>
              </a:fontRef>
            </p:style>
          </p:cxnSp>
          <p:cxnSp>
            <p:nvCxnSpPr>
              <p:cNvPr id="112" name="Conector reto 111"/>
              <p:cNvCxnSpPr/>
              <p:nvPr/>
            </p:nvCxnSpPr>
            <p:spPr>
              <a:xfrm flipH="1" flipV="1">
                <a:off x="11644837" y="720673"/>
                <a:ext cx="432048" cy="324036"/>
              </a:xfrm>
              <a:prstGeom prst="line">
                <a:avLst/>
              </a:prstGeom>
            </p:spPr>
            <p:style>
              <a:lnRef idx="3">
                <a:schemeClr val="dk1"/>
              </a:lnRef>
              <a:fillRef idx="0">
                <a:schemeClr val="dk1"/>
              </a:fillRef>
              <a:effectRef idx="2">
                <a:schemeClr val="dk1"/>
              </a:effectRef>
              <a:fontRef idx="minor">
                <a:schemeClr val="tx1"/>
              </a:fontRef>
            </p:style>
          </p:cxnSp>
          <p:cxnSp>
            <p:nvCxnSpPr>
              <p:cNvPr id="113" name="Conector reto 112"/>
              <p:cNvCxnSpPr/>
              <p:nvPr/>
            </p:nvCxnSpPr>
            <p:spPr>
              <a:xfrm flipH="1">
                <a:off x="11500821" y="720673"/>
                <a:ext cx="144016" cy="0"/>
              </a:xfrm>
              <a:prstGeom prst="line">
                <a:avLst/>
              </a:prstGeom>
            </p:spPr>
            <p:style>
              <a:lnRef idx="3">
                <a:schemeClr val="dk1"/>
              </a:lnRef>
              <a:fillRef idx="0">
                <a:schemeClr val="dk1"/>
              </a:fillRef>
              <a:effectRef idx="2">
                <a:schemeClr val="dk1"/>
              </a:effectRef>
              <a:fontRef idx="minor">
                <a:schemeClr val="tx1"/>
              </a:fontRef>
            </p:style>
          </p:cxnSp>
        </p:grpSp>
        <p:grpSp>
          <p:nvGrpSpPr>
            <p:cNvPr id="2100" name="Grupo 2099"/>
            <p:cNvGrpSpPr/>
            <p:nvPr/>
          </p:nvGrpSpPr>
          <p:grpSpPr>
            <a:xfrm>
              <a:off x="12076885" y="720673"/>
              <a:ext cx="1800200" cy="1260140"/>
              <a:chOff x="12076885" y="720673"/>
              <a:chExt cx="1800200" cy="1260140"/>
            </a:xfrm>
          </p:grpSpPr>
          <p:cxnSp>
            <p:nvCxnSpPr>
              <p:cNvPr id="108" name="Conector reto 107"/>
              <p:cNvCxnSpPr/>
              <p:nvPr/>
            </p:nvCxnSpPr>
            <p:spPr>
              <a:xfrm flipV="1">
                <a:off x="13877085" y="1728785"/>
                <a:ext cx="0" cy="252028"/>
              </a:xfrm>
              <a:prstGeom prst="line">
                <a:avLst/>
              </a:prstGeom>
            </p:spPr>
            <p:style>
              <a:lnRef idx="3">
                <a:schemeClr val="dk1"/>
              </a:lnRef>
              <a:fillRef idx="0">
                <a:schemeClr val="dk1"/>
              </a:fillRef>
              <a:effectRef idx="2">
                <a:schemeClr val="dk1"/>
              </a:effectRef>
              <a:fontRef idx="minor">
                <a:schemeClr val="tx1"/>
              </a:fontRef>
            </p:style>
          </p:cxnSp>
          <p:cxnSp>
            <p:nvCxnSpPr>
              <p:cNvPr id="109" name="Conector reto 108"/>
              <p:cNvCxnSpPr/>
              <p:nvPr/>
            </p:nvCxnSpPr>
            <p:spPr>
              <a:xfrm flipH="1" flipV="1">
                <a:off x="13229013" y="1368745"/>
                <a:ext cx="648072" cy="360040"/>
              </a:xfrm>
              <a:prstGeom prst="line">
                <a:avLst/>
              </a:prstGeom>
            </p:spPr>
            <p:style>
              <a:lnRef idx="3">
                <a:schemeClr val="dk1"/>
              </a:lnRef>
              <a:fillRef idx="0">
                <a:schemeClr val="dk1"/>
              </a:fillRef>
              <a:effectRef idx="2">
                <a:schemeClr val="dk1"/>
              </a:effectRef>
              <a:fontRef idx="minor">
                <a:schemeClr val="tx1"/>
              </a:fontRef>
            </p:style>
          </p:cxnSp>
          <p:cxnSp>
            <p:nvCxnSpPr>
              <p:cNvPr id="110" name="Conector reto 109"/>
              <p:cNvCxnSpPr/>
              <p:nvPr/>
            </p:nvCxnSpPr>
            <p:spPr>
              <a:xfrm flipH="1">
                <a:off x="12076885" y="720673"/>
                <a:ext cx="1008112" cy="0"/>
              </a:xfrm>
              <a:prstGeom prst="line">
                <a:avLst/>
              </a:prstGeom>
            </p:spPr>
            <p:style>
              <a:lnRef idx="3">
                <a:schemeClr val="dk1"/>
              </a:lnRef>
              <a:fillRef idx="0">
                <a:schemeClr val="dk1"/>
              </a:fillRef>
              <a:effectRef idx="2">
                <a:schemeClr val="dk1"/>
              </a:effectRef>
              <a:fontRef idx="minor">
                <a:schemeClr val="tx1"/>
              </a:fontRef>
            </p:style>
          </p:cxnSp>
          <p:cxnSp>
            <p:nvCxnSpPr>
              <p:cNvPr id="2091" name="Conector reto 2090"/>
              <p:cNvCxnSpPr/>
              <p:nvPr/>
            </p:nvCxnSpPr>
            <p:spPr>
              <a:xfrm>
                <a:off x="13084997" y="720673"/>
                <a:ext cx="144016" cy="663549"/>
              </a:xfrm>
              <a:prstGeom prst="line">
                <a:avLst/>
              </a:prstGeom>
            </p:spPr>
            <p:style>
              <a:lnRef idx="3">
                <a:schemeClr val="dk1"/>
              </a:lnRef>
              <a:fillRef idx="0">
                <a:schemeClr val="dk1"/>
              </a:fillRef>
              <a:effectRef idx="2">
                <a:schemeClr val="dk1"/>
              </a:effectRef>
              <a:fontRef idx="minor">
                <a:schemeClr val="tx1"/>
              </a:fontRef>
            </p:style>
          </p:cxnSp>
        </p:grpSp>
        <p:grpSp>
          <p:nvGrpSpPr>
            <p:cNvPr id="2099" name="Grupo 2098"/>
            <p:cNvGrpSpPr/>
            <p:nvPr/>
          </p:nvGrpSpPr>
          <p:grpSpPr>
            <a:xfrm>
              <a:off x="12940981" y="1980813"/>
              <a:ext cx="936104" cy="612068"/>
              <a:chOff x="12940981" y="1980813"/>
              <a:chExt cx="936104" cy="612068"/>
            </a:xfrm>
          </p:grpSpPr>
          <p:cxnSp>
            <p:nvCxnSpPr>
              <p:cNvPr id="105" name="Conector reto 104"/>
              <p:cNvCxnSpPr/>
              <p:nvPr/>
            </p:nvCxnSpPr>
            <p:spPr>
              <a:xfrm>
                <a:off x="13229013" y="2232841"/>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6" name="Conector reto 105"/>
              <p:cNvCxnSpPr/>
              <p:nvPr/>
            </p:nvCxnSpPr>
            <p:spPr>
              <a:xfrm flipV="1">
                <a:off x="13517045" y="1980813"/>
                <a:ext cx="0" cy="252028"/>
              </a:xfrm>
              <a:prstGeom prst="line">
                <a:avLst/>
              </a:prstGeom>
            </p:spPr>
            <p:style>
              <a:lnRef idx="3">
                <a:schemeClr val="dk1"/>
              </a:lnRef>
              <a:fillRef idx="0">
                <a:schemeClr val="dk1"/>
              </a:fillRef>
              <a:effectRef idx="2">
                <a:schemeClr val="dk1"/>
              </a:effectRef>
              <a:fontRef idx="minor">
                <a:schemeClr val="tx1"/>
              </a:fontRef>
            </p:style>
          </p:cxnSp>
          <p:cxnSp>
            <p:nvCxnSpPr>
              <p:cNvPr id="107" name="Conector reto 106"/>
              <p:cNvCxnSpPr/>
              <p:nvPr/>
            </p:nvCxnSpPr>
            <p:spPr>
              <a:xfrm>
                <a:off x="13517045" y="1980813"/>
                <a:ext cx="360040" cy="0"/>
              </a:xfrm>
              <a:prstGeom prst="line">
                <a:avLst/>
              </a:prstGeom>
            </p:spPr>
            <p:style>
              <a:lnRef idx="3">
                <a:schemeClr val="dk1"/>
              </a:lnRef>
              <a:fillRef idx="0">
                <a:schemeClr val="dk1"/>
              </a:fillRef>
              <a:effectRef idx="2">
                <a:schemeClr val="dk1"/>
              </a:effectRef>
              <a:fontRef idx="minor">
                <a:schemeClr val="tx1"/>
              </a:fontRef>
            </p:style>
          </p:cxnSp>
          <p:cxnSp>
            <p:nvCxnSpPr>
              <p:cNvPr id="2097" name="Conector reto 2096"/>
              <p:cNvCxnSpPr/>
              <p:nvPr/>
            </p:nvCxnSpPr>
            <p:spPr>
              <a:xfrm flipV="1">
                <a:off x="12940981" y="2248318"/>
                <a:ext cx="288032" cy="344563"/>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53" name="Grupo 152"/>
          <p:cNvGrpSpPr/>
          <p:nvPr/>
        </p:nvGrpSpPr>
        <p:grpSpPr>
          <a:xfrm>
            <a:off x="5602285" y="2016047"/>
            <a:ext cx="8402498" cy="6530601"/>
            <a:chOff x="11500821" y="720673"/>
            <a:chExt cx="2376264" cy="2016224"/>
          </a:xfrm>
          <a:effectLst>
            <a:outerShdw blurRad="50800" dist="38100" dir="2700000" algn="tl" rotWithShape="0">
              <a:prstClr val="black">
                <a:alpha val="40000"/>
              </a:prstClr>
            </a:outerShdw>
          </a:effectLst>
        </p:grpSpPr>
        <p:grpSp>
          <p:nvGrpSpPr>
            <p:cNvPr id="154" name="Grupo 153"/>
            <p:cNvGrpSpPr/>
            <p:nvPr/>
          </p:nvGrpSpPr>
          <p:grpSpPr>
            <a:xfrm>
              <a:off x="11644837" y="1008705"/>
              <a:ext cx="936104" cy="1224136"/>
              <a:chOff x="11644837" y="1008705"/>
              <a:chExt cx="936104" cy="1224136"/>
            </a:xfrm>
          </p:grpSpPr>
          <p:cxnSp>
            <p:nvCxnSpPr>
              <p:cNvPr id="176" name="Conector reto 175"/>
              <p:cNvCxnSpPr/>
              <p:nvPr/>
            </p:nvCxnSpPr>
            <p:spPr>
              <a:xfrm flipH="1">
                <a:off x="12436925" y="2232841"/>
                <a:ext cx="1440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7" name="Conector reto 176"/>
              <p:cNvCxnSpPr/>
              <p:nvPr/>
            </p:nvCxnSpPr>
            <p:spPr>
              <a:xfrm>
                <a:off x="11644837" y="1008705"/>
                <a:ext cx="432048" cy="7200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8" name="Conector reto 177"/>
              <p:cNvCxnSpPr/>
              <p:nvPr/>
            </p:nvCxnSpPr>
            <p:spPr>
              <a:xfrm>
                <a:off x="12076885" y="1728785"/>
                <a:ext cx="3600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9" name="Conector reto 178"/>
              <p:cNvCxnSpPr/>
              <p:nvPr/>
            </p:nvCxnSpPr>
            <p:spPr>
              <a:xfrm>
                <a:off x="12436925" y="1728785"/>
                <a:ext cx="144016" cy="504056"/>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5" name="Grupo 154"/>
            <p:cNvGrpSpPr/>
            <p:nvPr/>
          </p:nvGrpSpPr>
          <p:grpSpPr>
            <a:xfrm>
              <a:off x="12436925" y="2232841"/>
              <a:ext cx="504056" cy="504056"/>
              <a:chOff x="12436925" y="2232841"/>
              <a:chExt cx="504056" cy="504056"/>
            </a:xfrm>
          </p:grpSpPr>
          <p:cxnSp>
            <p:nvCxnSpPr>
              <p:cNvPr id="172" name="Conector reto 171"/>
              <p:cNvCxnSpPr/>
              <p:nvPr/>
            </p:nvCxnSpPr>
            <p:spPr>
              <a:xfrm flipV="1">
                <a:off x="12724957" y="2592881"/>
                <a:ext cx="0" cy="1440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3" name="Conector reto 172"/>
              <p:cNvCxnSpPr/>
              <p:nvPr/>
            </p:nvCxnSpPr>
            <p:spPr>
              <a:xfrm>
                <a:off x="12436925" y="2232841"/>
                <a:ext cx="0"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4" name="Conector reto 173"/>
              <p:cNvCxnSpPr/>
              <p:nvPr/>
            </p:nvCxnSpPr>
            <p:spPr>
              <a:xfrm>
                <a:off x="12436925" y="2736897"/>
                <a:ext cx="2880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5" name="Conector reto 174"/>
              <p:cNvCxnSpPr/>
              <p:nvPr/>
            </p:nvCxnSpPr>
            <p:spPr>
              <a:xfrm>
                <a:off x="12724957" y="2592881"/>
                <a:ext cx="216024"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6" name="Grupo 155"/>
            <p:cNvGrpSpPr/>
            <p:nvPr/>
          </p:nvGrpSpPr>
          <p:grpSpPr>
            <a:xfrm>
              <a:off x="11500821" y="720673"/>
              <a:ext cx="576064" cy="324036"/>
              <a:chOff x="11500821" y="720673"/>
              <a:chExt cx="576064" cy="324036"/>
            </a:xfrm>
          </p:grpSpPr>
          <p:cxnSp>
            <p:nvCxnSpPr>
              <p:cNvPr id="167" name="Conector reto 166"/>
              <p:cNvCxnSpPr/>
              <p:nvPr/>
            </p:nvCxnSpPr>
            <p:spPr>
              <a:xfrm>
                <a:off x="11500821" y="1008705"/>
                <a:ext cx="1440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8" name="Conector reto 167"/>
              <p:cNvCxnSpPr/>
              <p:nvPr/>
            </p:nvCxnSpPr>
            <p:spPr>
              <a:xfrm>
                <a:off x="11500821" y="720673"/>
                <a:ext cx="0" cy="2880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9" name="Conector reto 168"/>
              <p:cNvCxnSpPr/>
              <p:nvPr/>
            </p:nvCxnSpPr>
            <p:spPr>
              <a:xfrm>
                <a:off x="12076885" y="720673"/>
                <a:ext cx="0" cy="3240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0" name="Conector reto 169"/>
              <p:cNvCxnSpPr/>
              <p:nvPr/>
            </p:nvCxnSpPr>
            <p:spPr>
              <a:xfrm flipH="1" flipV="1">
                <a:off x="11644837" y="720673"/>
                <a:ext cx="432048" cy="3240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1" name="Conector reto 170"/>
              <p:cNvCxnSpPr/>
              <p:nvPr/>
            </p:nvCxnSpPr>
            <p:spPr>
              <a:xfrm flipH="1">
                <a:off x="11500821" y="720673"/>
                <a:ext cx="144016"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7" name="Grupo 156"/>
            <p:cNvGrpSpPr/>
            <p:nvPr/>
          </p:nvGrpSpPr>
          <p:grpSpPr>
            <a:xfrm>
              <a:off x="12076885" y="720673"/>
              <a:ext cx="1800200" cy="1260140"/>
              <a:chOff x="12076885" y="720673"/>
              <a:chExt cx="1800200" cy="1260140"/>
            </a:xfrm>
          </p:grpSpPr>
          <p:cxnSp>
            <p:nvCxnSpPr>
              <p:cNvPr id="163" name="Conector reto 162"/>
              <p:cNvCxnSpPr/>
              <p:nvPr/>
            </p:nvCxnSpPr>
            <p:spPr>
              <a:xfrm flipV="1">
                <a:off x="13877085" y="1728785"/>
                <a:ext cx="0" cy="2520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4" name="Conector reto 163"/>
              <p:cNvCxnSpPr/>
              <p:nvPr/>
            </p:nvCxnSpPr>
            <p:spPr>
              <a:xfrm flipH="1" flipV="1">
                <a:off x="13229013" y="1368745"/>
                <a:ext cx="648072" cy="3600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5" name="Conector reto 164"/>
              <p:cNvCxnSpPr/>
              <p:nvPr/>
            </p:nvCxnSpPr>
            <p:spPr>
              <a:xfrm flipH="1">
                <a:off x="12076885" y="720673"/>
                <a:ext cx="10081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6" name="Conector reto 165"/>
              <p:cNvCxnSpPr/>
              <p:nvPr/>
            </p:nvCxnSpPr>
            <p:spPr>
              <a:xfrm>
                <a:off x="13084997" y="720673"/>
                <a:ext cx="144016" cy="663549"/>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8" name="Grupo 157"/>
            <p:cNvGrpSpPr/>
            <p:nvPr/>
          </p:nvGrpSpPr>
          <p:grpSpPr>
            <a:xfrm>
              <a:off x="12940981" y="1980813"/>
              <a:ext cx="936104" cy="612068"/>
              <a:chOff x="12940981" y="1980813"/>
              <a:chExt cx="936104" cy="612068"/>
            </a:xfrm>
          </p:grpSpPr>
          <p:cxnSp>
            <p:nvCxnSpPr>
              <p:cNvPr id="159" name="Conector reto 158"/>
              <p:cNvCxnSpPr/>
              <p:nvPr/>
            </p:nvCxnSpPr>
            <p:spPr>
              <a:xfrm>
                <a:off x="13229013" y="2232841"/>
                <a:ext cx="2880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0" name="Conector reto 159"/>
              <p:cNvCxnSpPr/>
              <p:nvPr/>
            </p:nvCxnSpPr>
            <p:spPr>
              <a:xfrm flipV="1">
                <a:off x="13517045" y="1980813"/>
                <a:ext cx="0" cy="25202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1" name="Conector reto 160"/>
              <p:cNvCxnSpPr/>
              <p:nvPr/>
            </p:nvCxnSpPr>
            <p:spPr>
              <a:xfrm>
                <a:off x="13517045" y="1980813"/>
                <a:ext cx="3600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2" name="Conector reto 161"/>
              <p:cNvCxnSpPr/>
              <p:nvPr/>
            </p:nvCxnSpPr>
            <p:spPr>
              <a:xfrm flipV="1">
                <a:off x="12940981" y="2248318"/>
                <a:ext cx="288032" cy="344563"/>
              </a:xfrm>
              <a:prstGeom prst="line">
                <a:avLst/>
              </a:prstGeom>
            </p:spPr>
            <p:style>
              <a:lnRef idx="3">
                <a:schemeClr val="accent2"/>
              </a:lnRef>
              <a:fillRef idx="0">
                <a:schemeClr val="accent2"/>
              </a:fillRef>
              <a:effectRef idx="2">
                <a:schemeClr val="accent2"/>
              </a:effectRef>
              <a:fontRef idx="minor">
                <a:schemeClr val="tx1"/>
              </a:fontRef>
            </p:style>
          </p:cxnSp>
        </p:grpSp>
      </p:grpSp>
      <p:sp>
        <p:nvSpPr>
          <p:cNvPr id="60" name="object 2"/>
          <p:cNvSpPr txBox="1">
            <a:spLocks/>
          </p:cNvSpPr>
          <p:nvPr/>
        </p:nvSpPr>
        <p:spPr>
          <a:xfrm>
            <a:off x="1716736" y="351586"/>
            <a:ext cx="14248400" cy="995893"/>
          </a:xfrm>
          <a:prstGeom prst="rect">
            <a:avLst/>
          </a:prstGeom>
        </p:spPr>
        <p:txBody>
          <a:bodyPr vert="horz" wrap="square" lIns="0" tIns="284460" rIns="0" bIns="0" rtlCol="0">
            <a:spAutoFit/>
          </a:bodyPr>
          <a:lstStyle>
            <a:lvl1pPr>
              <a:defRPr sz="12350" b="1" i="0">
                <a:solidFill>
                  <a:schemeClr val="bg1"/>
                </a:solidFill>
                <a:latin typeface="Calibri"/>
                <a:ea typeface="+mj-ea"/>
                <a:cs typeface="Calibri"/>
              </a:defRPr>
            </a:lvl1pPr>
          </a:lstStyle>
          <a:p>
            <a:pPr marL="12699" marR="5081" algn="ctr">
              <a:lnSpc>
                <a:spcPct val="72900"/>
              </a:lnSpc>
              <a:spcBef>
                <a:spcPts val="2239"/>
              </a:spcBef>
            </a:pPr>
            <a:r>
              <a:rPr lang="pt-BR" sz="6000" spc="-75" dirty="0" smtClean="0">
                <a:solidFill>
                  <a:srgbClr val="2D4D7E"/>
                </a:solidFill>
              </a:rPr>
              <a:t>Coparticipação</a:t>
            </a:r>
            <a:endParaRPr lang="pt-BR" sz="6000" spc="-75" dirty="0">
              <a:solidFill>
                <a:srgbClr val="2D4D7E"/>
              </a:solidFill>
            </a:endParaRPr>
          </a:p>
        </p:txBody>
      </p:sp>
      <p:sp>
        <p:nvSpPr>
          <p:cNvPr id="2" name="CaixaDeTexto 1"/>
          <p:cNvSpPr txBox="1"/>
          <p:nvPr/>
        </p:nvSpPr>
        <p:spPr>
          <a:xfrm>
            <a:off x="1289665" y="8931046"/>
            <a:ext cx="17524770" cy="2308324"/>
          </a:xfrm>
          <a:prstGeom prst="rect">
            <a:avLst/>
          </a:prstGeom>
          <a:noFill/>
        </p:spPr>
        <p:txBody>
          <a:bodyPr wrap="square" rtlCol="0">
            <a:spAutoFit/>
          </a:bodyPr>
          <a:lstStyle/>
          <a:p>
            <a:pPr marL="534962" algn="just"/>
            <a:r>
              <a:rPr lang="pt-BR" sz="3600" b="1" spc="5" dirty="0">
                <a:solidFill>
                  <a:srgbClr val="0070C0"/>
                </a:solidFill>
                <a:cs typeface="Calibri"/>
              </a:rPr>
              <a:t>Área Coparticipada: “</a:t>
            </a:r>
            <a:r>
              <a:rPr lang="pt-BR" sz="3600" b="1" i="1" spc="5" dirty="0">
                <a:solidFill>
                  <a:srgbClr val="0070C0"/>
                </a:solidFill>
                <a:cs typeface="Calibri"/>
              </a:rPr>
              <a:t>área do presente Contrato, que corresponde à área do Contrato de Cessão Onerosa</a:t>
            </a:r>
            <a:r>
              <a:rPr lang="pt-BR" sz="3600" b="1" spc="5" dirty="0">
                <a:solidFill>
                  <a:srgbClr val="0070C0"/>
                </a:solidFill>
                <a:cs typeface="Calibri"/>
              </a:rPr>
              <a:t>”.</a:t>
            </a:r>
          </a:p>
          <a:p>
            <a:pPr marL="534962" algn="just"/>
            <a:endParaRPr lang="pt-BR" sz="3600" b="1" spc="5" dirty="0">
              <a:solidFill>
                <a:srgbClr val="6F777C"/>
              </a:solidFill>
              <a:cs typeface="Calibri"/>
            </a:endParaRPr>
          </a:p>
          <a:p>
            <a:pPr marL="534962" algn="just"/>
            <a:endParaRPr lang="pt-BR" sz="3600" b="1" spc="5" dirty="0">
              <a:solidFill>
                <a:srgbClr val="6F777C"/>
              </a:solidFill>
              <a:cs typeface="Calibri"/>
            </a:endParaRPr>
          </a:p>
        </p:txBody>
      </p:sp>
    </p:spTree>
    <p:extLst>
      <p:ext uri="{BB962C8B-B14F-4D97-AF65-F5344CB8AC3E}">
        <p14:creationId xmlns:p14="http://schemas.microsoft.com/office/powerpoint/2010/main" val="26112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ppt_x</p:attrName>
                                        </p:attrNameLst>
                                      </p:cBhvr>
                                      <p:tavLst>
                                        <p:tav tm="0">
                                          <p:val>
                                            <p:strVal val="#ppt_x"/>
                                          </p:val>
                                        </p:tav>
                                        <p:tav tm="100000">
                                          <p:val>
                                            <p:strVal val="#ppt_x"/>
                                          </p:val>
                                        </p:tav>
                                      </p:tavLst>
                                    </p:anim>
                                    <p:anim calcmode="lin" valueType="num">
                                      <p:cBhvr>
                                        <p:cTn id="9"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DB2DA978-EC23-4477-A026-6E83F5FE7DB1}"/>
              </a:ext>
            </a:extLst>
          </p:cNvPr>
          <p:cNvSpPr>
            <a:spLocks noGrp="1"/>
          </p:cNvSpPr>
          <p:nvPr>
            <p:ph type="title"/>
          </p:nvPr>
        </p:nvSpPr>
        <p:spPr>
          <a:xfrm>
            <a:off x="1365250" y="56646"/>
            <a:ext cx="17953857" cy="923330"/>
          </a:xfrm>
        </p:spPr>
        <p:txBody>
          <a:bodyPr/>
          <a:lstStyle/>
          <a:p>
            <a:pPr algn="ctr"/>
            <a:r>
              <a:rPr lang="pt-BR" sz="6000" dirty="0" smtClean="0">
                <a:solidFill>
                  <a:srgbClr val="2D4D7E"/>
                </a:solidFill>
                <a:latin typeface="+mn-lt"/>
                <a:ea typeface="+mn-ea"/>
                <a:cs typeface="+mn-cs"/>
              </a:rPr>
              <a:t>Unificação de Operações</a:t>
            </a:r>
            <a:endParaRPr lang="pt-BR" sz="6000" dirty="0">
              <a:solidFill>
                <a:srgbClr val="2D4D7E"/>
              </a:solidFill>
              <a:latin typeface="+mn-lt"/>
              <a:ea typeface="+mn-ea"/>
              <a:cs typeface="+mn-cs"/>
            </a:endParaRPr>
          </a:p>
        </p:txBody>
      </p:sp>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450850" y="2149475"/>
            <a:ext cx="17491320" cy="6755696"/>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Conceito:</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Instituto (não positivado) por meio do qual empresas ou Consórcios detentoras de áreas de Exploração e Produção distintas ou não unem esforços visando à unificação das atividades de Exploração e Produção de forma a evitar desperdícios de recursos financeiros e petrolíferos.</a:t>
            </a: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É o gênero do qual são espécies (do menos ao mais complexo):</a:t>
            </a:r>
          </a:p>
          <a:p>
            <a:pPr marL="1257300" lvl="2" indent="-342900" algn="just">
              <a:spcBef>
                <a:spcPts val="4200"/>
              </a:spcBef>
              <a:buFont typeface="Arial" panose="020B0604020202020204" pitchFamily="34" charset="0"/>
              <a:buChar char="•"/>
            </a:pPr>
            <a:r>
              <a:rPr lang="pt-BR" sz="2400" b="1" dirty="0" smtClean="0">
                <a:solidFill>
                  <a:srgbClr val="000000"/>
                </a:solidFill>
                <a:latin typeface="+mj-lt"/>
              </a:rPr>
              <a:t>Compartilhamento de Instalações.</a:t>
            </a:r>
          </a:p>
          <a:p>
            <a:pPr marL="1257300" lvl="2" indent="-342900" algn="just">
              <a:spcBef>
                <a:spcPts val="600"/>
              </a:spcBef>
              <a:buFont typeface="Arial" panose="020B0604020202020204" pitchFamily="34" charset="0"/>
              <a:buChar char="•"/>
            </a:pPr>
            <a:r>
              <a:rPr lang="pt-BR" sz="2400" b="1" dirty="0" smtClean="0">
                <a:solidFill>
                  <a:srgbClr val="000000"/>
                </a:solidFill>
                <a:latin typeface="+mj-lt"/>
              </a:rPr>
              <a:t>Anexação.</a:t>
            </a:r>
          </a:p>
          <a:p>
            <a:pPr marL="1257300" lvl="2" indent="-342900" algn="just">
              <a:spcBef>
                <a:spcPts val="600"/>
              </a:spcBef>
              <a:buFont typeface="Arial" panose="020B0604020202020204" pitchFamily="34" charset="0"/>
              <a:buChar char="•"/>
            </a:pPr>
            <a:r>
              <a:rPr lang="pt-BR" sz="2400" b="1" dirty="0" smtClean="0">
                <a:solidFill>
                  <a:srgbClr val="000000"/>
                </a:solidFill>
                <a:latin typeface="+mj-lt"/>
              </a:rPr>
              <a:t>Unificação de Campos</a:t>
            </a:r>
          </a:p>
          <a:p>
            <a:pPr marL="1257300" lvl="2" indent="-342900" algn="just">
              <a:spcBef>
                <a:spcPts val="600"/>
              </a:spcBef>
              <a:buFont typeface="Arial" panose="020B0604020202020204" pitchFamily="34" charset="0"/>
              <a:buChar char="•"/>
            </a:pPr>
            <a:r>
              <a:rPr lang="pt-BR" sz="2400" b="1" dirty="0" smtClean="0">
                <a:solidFill>
                  <a:srgbClr val="000000"/>
                </a:solidFill>
                <a:latin typeface="+mj-lt"/>
              </a:rPr>
              <a:t>Unitização.</a:t>
            </a:r>
          </a:p>
          <a:p>
            <a:pPr marL="1257300" lvl="2" indent="-342900" algn="just">
              <a:spcBef>
                <a:spcPts val="600"/>
              </a:spcBef>
              <a:buFont typeface="Arial" panose="020B0604020202020204" pitchFamily="34" charset="0"/>
              <a:buChar char="•"/>
            </a:pPr>
            <a:r>
              <a:rPr lang="pt-BR" sz="2400" b="1" dirty="0" smtClean="0">
                <a:solidFill>
                  <a:srgbClr val="000000"/>
                </a:solidFill>
                <a:latin typeface="+mj-lt"/>
              </a:rPr>
              <a:t>Coparticipação.</a:t>
            </a:r>
          </a:p>
          <a:p>
            <a:pPr lvl="2" algn="just">
              <a:spcBef>
                <a:spcPts val="600"/>
              </a:spcBef>
            </a:pPr>
            <a:endParaRPr lang="pt-BR" sz="2400" b="1" dirty="0">
              <a:solidFill>
                <a:srgbClr val="000000"/>
              </a:solidFill>
              <a:latin typeface="+mj-lt"/>
            </a:endParaRPr>
          </a:p>
          <a:p>
            <a:pPr marL="800100" lvl="1" indent="-342900" algn="just">
              <a:spcBef>
                <a:spcPts val="600"/>
              </a:spcBef>
              <a:buFont typeface="Wingdings" panose="05000000000000000000" pitchFamily="2" charset="2"/>
              <a:buChar char="Ø"/>
            </a:pPr>
            <a:r>
              <a:rPr lang="pt-BR" sz="2400" b="1" dirty="0" smtClean="0">
                <a:solidFill>
                  <a:srgbClr val="000000"/>
                </a:solidFill>
                <a:latin typeface="+mj-lt"/>
              </a:rPr>
              <a:t>Impacto nas Participações Governamentais: variado, desde virtualmente nenhum a muito relevante.</a:t>
            </a: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0" y="10318750"/>
            <a:ext cx="20040719" cy="990600"/>
          </a:xfrm>
          <a:prstGeom prst="rect">
            <a:avLst/>
          </a:prstGeom>
        </p:spPr>
      </p:pic>
    </p:spTree>
    <p:extLst>
      <p:ext uri="{BB962C8B-B14F-4D97-AF65-F5344CB8AC3E}">
        <p14:creationId xmlns:p14="http://schemas.microsoft.com/office/powerpoint/2010/main" val="1289357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98450" y="1692275"/>
            <a:ext cx="17491320" cy="10387459"/>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Características:</a:t>
            </a:r>
          </a:p>
          <a:p>
            <a:pPr marL="914400" lvl="1" indent="-457200" algn="just">
              <a:spcBef>
                <a:spcPts val="600"/>
              </a:spcBef>
              <a:buFont typeface="Wingdings" panose="05000000000000000000" pitchFamily="2" charset="2"/>
              <a:buChar char="Ø"/>
            </a:pPr>
            <a:r>
              <a:rPr lang="pt-BR" sz="2600" b="1" dirty="0" smtClean="0">
                <a:solidFill>
                  <a:srgbClr val="000000"/>
                </a:solidFill>
                <a:latin typeface="+mj-lt"/>
              </a:rPr>
              <a:t>Não é unitização, conquanto com ela se assemelhe. Assim como a unitização, a Compensação é espécie do gênero Unificação de Operações</a:t>
            </a:r>
            <a:r>
              <a:rPr lang="pt-BR" sz="2600" b="1" dirty="0" smtClean="0">
                <a:solidFill>
                  <a:srgbClr val="000000"/>
                </a:solidFill>
                <a:latin typeface="+mj-lt"/>
              </a:rPr>
              <a:t>.</a:t>
            </a:r>
            <a:endParaRPr lang="pt-BR" sz="2600" b="1" dirty="0" smtClean="0">
              <a:solidFill>
                <a:srgbClr val="000000"/>
              </a:solidFill>
              <a:latin typeface="+mj-lt"/>
            </a:endParaRP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O procedimento de unitização (art. 33 da Lei nº 12.351/2010) tem início quando se identifica que o Reservatório se estende além de uma Área sob Contrato. Na Coparticipação não há essa extensão. </a:t>
            </a: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A unitização envolve pelo menos dois contratos de E&amp;P em pelo menos duas áreas. A Coparticipação envolve dois contratos de E&amp;P (Cessão Onerosa e Partilha de Produção) em uma </a:t>
            </a:r>
            <a:r>
              <a:rPr lang="pt-BR" sz="2200" b="1" u="sng" dirty="0" smtClean="0">
                <a:solidFill>
                  <a:srgbClr val="000000"/>
                </a:solidFill>
                <a:latin typeface="+mj-lt"/>
              </a:rPr>
              <a:t>mesma área</a:t>
            </a:r>
            <a:r>
              <a:rPr lang="pt-BR" sz="2200" b="1" dirty="0" smtClean="0">
                <a:solidFill>
                  <a:srgbClr val="000000"/>
                </a:solidFill>
                <a:latin typeface="+mj-lt"/>
              </a:rPr>
              <a:t>.</a:t>
            </a: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Ao contrário da unitização, na Coparticipação o volume a ser apropriado por uma das partes (a Cessionária) é fixo. Não depende da </a:t>
            </a:r>
            <a:r>
              <a:rPr lang="pt-BR" sz="2200" b="1" i="1" dirty="0" smtClean="0">
                <a:solidFill>
                  <a:srgbClr val="000000"/>
                </a:solidFill>
                <a:latin typeface="+mj-lt"/>
              </a:rPr>
              <a:t>tract participation</a:t>
            </a:r>
            <a:r>
              <a:rPr lang="pt-BR" sz="2200" b="1" dirty="0" smtClean="0">
                <a:solidFill>
                  <a:srgbClr val="000000"/>
                </a:solidFill>
                <a:latin typeface="+mj-lt"/>
              </a:rPr>
              <a:t> negociada.</a:t>
            </a: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Ao contrário do que ocorre na unitização, na Coparticipação não é possível equalizar volumes.</a:t>
            </a: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PPSA tem posição de Interveniente Anuente (</a:t>
            </a:r>
            <a:r>
              <a:rPr lang="pt-BR" sz="2200" b="1" i="1" dirty="0" smtClean="0">
                <a:solidFill>
                  <a:srgbClr val="000000"/>
                </a:solidFill>
                <a:latin typeface="+mj-lt"/>
              </a:rPr>
              <a:t>working interest </a:t>
            </a:r>
            <a:r>
              <a:rPr lang="pt-BR" sz="2200" b="1" dirty="0" smtClean="0">
                <a:solidFill>
                  <a:srgbClr val="000000"/>
                </a:solidFill>
                <a:latin typeface="+mj-lt"/>
              </a:rPr>
              <a:t>= zero).</a:t>
            </a:r>
          </a:p>
          <a:p>
            <a:pPr marL="1371600" lvl="2" indent="-457200" algn="just">
              <a:spcBef>
                <a:spcPts val="600"/>
              </a:spcBef>
              <a:buFont typeface="Arial" panose="020B0604020202020204" pitchFamily="34" charset="0"/>
              <a:buChar char="•"/>
            </a:pPr>
            <a:r>
              <a:rPr lang="pt-BR" sz="2200" b="1" dirty="0" smtClean="0">
                <a:solidFill>
                  <a:srgbClr val="000000"/>
                </a:solidFill>
                <a:latin typeface="+mj-lt"/>
              </a:rPr>
              <a:t>Cálculo da </a:t>
            </a:r>
            <a:r>
              <a:rPr lang="pt-BR" sz="2200" b="1" i="1" dirty="0" smtClean="0">
                <a:solidFill>
                  <a:srgbClr val="000000"/>
                </a:solidFill>
                <a:latin typeface="+mj-lt"/>
              </a:rPr>
              <a:t>tract participation </a:t>
            </a:r>
            <a:r>
              <a:rPr lang="pt-BR" sz="2200" b="1" dirty="0" smtClean="0">
                <a:solidFill>
                  <a:srgbClr val="000000"/>
                </a:solidFill>
                <a:latin typeface="+mj-lt"/>
              </a:rPr>
              <a:t>é obrigatoriamente em </a:t>
            </a:r>
            <a:r>
              <a:rPr lang="pt-BR" sz="2200" b="1" dirty="0" err="1" smtClean="0">
                <a:solidFill>
                  <a:srgbClr val="000000"/>
                </a:solidFill>
                <a:latin typeface="+mj-lt"/>
              </a:rPr>
              <a:t>VRec</a:t>
            </a:r>
            <a:r>
              <a:rPr lang="pt-BR" sz="2200" b="1" dirty="0" smtClean="0">
                <a:solidFill>
                  <a:srgbClr val="000000"/>
                </a:solidFill>
                <a:latin typeface="+mj-lt"/>
              </a:rPr>
              <a:t> na Coparticipação.</a:t>
            </a:r>
            <a:endParaRPr lang="pt-BR" sz="2600" b="1" dirty="0">
              <a:solidFill>
                <a:srgbClr val="000000"/>
              </a:solidFill>
              <a:latin typeface="+mj-lt"/>
            </a:endParaRPr>
          </a:p>
          <a:p>
            <a:pPr marL="914400" lvl="1" indent="-457200" algn="just">
              <a:spcBef>
                <a:spcPts val="4200"/>
              </a:spcBef>
              <a:buFont typeface="Wingdings" panose="05000000000000000000" pitchFamily="2" charset="2"/>
              <a:buChar char="Ø"/>
            </a:pPr>
            <a:r>
              <a:rPr lang="pt-BR" sz="2600" b="1" dirty="0" smtClean="0">
                <a:solidFill>
                  <a:srgbClr val="000000"/>
                </a:solidFill>
                <a:latin typeface="+mj-lt"/>
              </a:rPr>
              <a:t>A Coparticipação é uma </a:t>
            </a:r>
            <a:r>
              <a:rPr lang="pt-BR" sz="2600" b="1" u="sng" dirty="0" smtClean="0">
                <a:solidFill>
                  <a:srgbClr val="000000"/>
                </a:solidFill>
                <a:latin typeface="+mj-lt"/>
              </a:rPr>
              <a:t>unitização no tempo</a:t>
            </a:r>
            <a:r>
              <a:rPr lang="pt-BR" sz="2600" b="1" dirty="0" smtClean="0">
                <a:solidFill>
                  <a:srgbClr val="000000"/>
                </a:solidFill>
                <a:latin typeface="+mj-lt"/>
              </a:rPr>
              <a:t> (produz-se, concomitantemente, volumes que, em tese, só seriam produzidos após a lavra dos 5 bilhões de </a:t>
            </a:r>
            <a:r>
              <a:rPr lang="pt-BR" sz="2600" b="1" dirty="0" err="1" smtClean="0">
                <a:solidFill>
                  <a:srgbClr val="000000"/>
                </a:solidFill>
                <a:latin typeface="+mj-lt"/>
              </a:rPr>
              <a:t>boe</a:t>
            </a:r>
            <a:r>
              <a:rPr lang="pt-BR" sz="2600" b="1" dirty="0" smtClean="0">
                <a:solidFill>
                  <a:srgbClr val="000000"/>
                </a:solidFill>
                <a:latin typeface="+mj-lt"/>
              </a:rPr>
              <a:t> destinados à Petrobras Cessionária).</a:t>
            </a:r>
          </a:p>
          <a:p>
            <a:pPr marL="571500" indent="-571500" algn="just">
              <a:spcBef>
                <a:spcPts val="4200"/>
              </a:spcBef>
              <a:buFont typeface="Wingdings" panose="05000000000000000000" pitchFamily="2" charset="2"/>
              <a:buChar char="v"/>
            </a:pPr>
            <a:r>
              <a:rPr lang="pt-BR" sz="3200" b="1" dirty="0" smtClean="0">
                <a:solidFill>
                  <a:srgbClr val="000000"/>
                </a:solidFill>
                <a:latin typeface="+mj-lt"/>
              </a:rPr>
              <a:t>Impacto nas Participações Governamentais:</a:t>
            </a:r>
          </a:p>
          <a:p>
            <a:pPr marL="1028700" lvl="1" indent="-571500" algn="just">
              <a:spcBef>
                <a:spcPts val="1200"/>
              </a:spcBef>
              <a:buFont typeface="Wingdings" panose="05000000000000000000" pitchFamily="2" charset="2"/>
              <a:buChar char="Ø"/>
            </a:pPr>
            <a:r>
              <a:rPr lang="pt-BR" sz="2200" b="1" dirty="0" smtClean="0">
                <a:solidFill>
                  <a:srgbClr val="000000"/>
                </a:solidFill>
                <a:latin typeface="+mj-lt"/>
              </a:rPr>
              <a:t>Royalties da Partilha de Produção (15%) x Royalties da Cessão Onerosa (10%) =&gt; mais Royalties quanto maior o </a:t>
            </a:r>
            <a:r>
              <a:rPr lang="pt-BR" sz="2200" b="1" i="1" dirty="0" smtClean="0">
                <a:solidFill>
                  <a:srgbClr val="000000"/>
                </a:solidFill>
                <a:latin typeface="+mj-lt"/>
              </a:rPr>
              <a:t>tract participation </a:t>
            </a:r>
            <a:r>
              <a:rPr lang="pt-BR" sz="2200" b="1" dirty="0" smtClean="0">
                <a:solidFill>
                  <a:srgbClr val="000000"/>
                </a:solidFill>
                <a:latin typeface="+mj-lt"/>
              </a:rPr>
              <a:t>da Partilha de Produção.</a:t>
            </a:r>
          </a:p>
          <a:p>
            <a:pPr marL="1028700" lvl="1" indent="-571500" algn="just">
              <a:spcBef>
                <a:spcPts val="1200"/>
              </a:spcBef>
              <a:buFont typeface="Wingdings" panose="05000000000000000000" pitchFamily="2" charset="2"/>
              <a:buChar char="Ø"/>
            </a:pPr>
            <a:r>
              <a:rPr lang="pt-BR" sz="2200" b="1" dirty="0" smtClean="0">
                <a:solidFill>
                  <a:srgbClr val="000000"/>
                </a:solidFill>
                <a:latin typeface="+mj-lt"/>
              </a:rPr>
              <a:t>Não há Participação Especial nem na Partilha de Produção, nem na Cessão Onerosa. Há Excedente em Óleo na última.</a:t>
            </a:r>
          </a:p>
          <a:p>
            <a:pPr marL="1028700" lvl="1" indent="-571500" algn="just">
              <a:spcBef>
                <a:spcPts val="4200"/>
              </a:spcBef>
              <a:buFont typeface="Wingdings" panose="05000000000000000000" pitchFamily="2" charset="2"/>
              <a:buChar char="Ø"/>
            </a:pPr>
            <a:endParaRPr lang="pt-BR" sz="2200" b="1" dirty="0" smtClean="0">
              <a:solidFill>
                <a:srgbClr val="000000"/>
              </a:solidFill>
              <a:latin typeface="+mj-lt"/>
            </a:endParaRPr>
          </a:p>
          <a:p>
            <a:pPr marL="1371600" lvl="2" indent="-457200" algn="just">
              <a:spcBef>
                <a:spcPts val="4200"/>
              </a:spcBef>
              <a:buFont typeface="Wingdings" panose="05000000000000000000" pitchFamily="2" charset="2"/>
              <a:buChar char="Ø"/>
            </a:pPr>
            <a:endParaRPr lang="pt-BR" sz="2600" b="1" dirty="0" smtClean="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flipV="1">
            <a:off x="0" y="12094614"/>
            <a:ext cx="20040719" cy="45719"/>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dirty="0" smtClean="0">
                <a:solidFill>
                  <a:srgbClr val="2D4D7E"/>
                </a:solidFill>
              </a:rPr>
              <a:t>Coparticipação</a:t>
            </a:r>
            <a:endParaRPr lang="pt-BR" sz="6000" dirty="0">
              <a:solidFill>
                <a:srgbClr val="2D4D7E"/>
              </a:solidFill>
            </a:endParaRPr>
          </a:p>
        </p:txBody>
      </p:sp>
    </p:spTree>
    <p:extLst>
      <p:ext uri="{BB962C8B-B14F-4D97-AF65-F5344CB8AC3E}">
        <p14:creationId xmlns:p14="http://schemas.microsoft.com/office/powerpoint/2010/main" val="2235525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m 30" descr="Uma imagem contendo água, navio, céu, ao ar livre&#10;&#10;Descrição gerada automaticamente">
            <a:extLst>
              <a:ext uri="{FF2B5EF4-FFF2-40B4-BE49-F238E27FC236}">
                <a16:creationId xmlns:a16="http://schemas.microsoft.com/office/drawing/2014/main" xmlns="" id="{77859EC2-4B09-4DC2-BBE1-7622E9E9D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69"/>
            <a:ext cx="20104100" cy="11308557"/>
          </a:xfrm>
          <a:prstGeom prst="rect">
            <a:avLst/>
          </a:prstGeom>
        </p:spPr>
      </p:pic>
      <p:sp>
        <p:nvSpPr>
          <p:cNvPr id="4" name="object 4"/>
          <p:cNvSpPr/>
          <p:nvPr/>
        </p:nvSpPr>
        <p:spPr>
          <a:xfrm>
            <a:off x="-1" y="4505342"/>
            <a:ext cx="5335905" cy="6803390"/>
          </a:xfrm>
          <a:custGeom>
            <a:avLst/>
            <a:gdLst/>
            <a:ahLst/>
            <a:cxnLst/>
            <a:rect l="l" t="t" r="r" b="b"/>
            <a:pathLst>
              <a:path w="5335905" h="6803390">
                <a:moveTo>
                  <a:pt x="0" y="0"/>
                </a:moveTo>
                <a:lnTo>
                  <a:pt x="0" y="6803216"/>
                </a:lnTo>
                <a:lnTo>
                  <a:pt x="5335837" y="6803216"/>
                </a:lnTo>
                <a:lnTo>
                  <a:pt x="5335837" y="3183934"/>
                </a:lnTo>
                <a:lnTo>
                  <a:pt x="5331269" y="3140538"/>
                </a:lnTo>
                <a:lnTo>
                  <a:pt x="5319643" y="3095786"/>
                </a:lnTo>
                <a:lnTo>
                  <a:pt x="5301626" y="3050726"/>
                </a:lnTo>
                <a:lnTo>
                  <a:pt x="5277884" y="3006404"/>
                </a:lnTo>
                <a:lnTo>
                  <a:pt x="5249086" y="2963867"/>
                </a:lnTo>
                <a:lnTo>
                  <a:pt x="5248573" y="2963867"/>
                </a:lnTo>
                <a:lnTo>
                  <a:pt x="5249044" y="2963773"/>
                </a:lnTo>
                <a:lnTo>
                  <a:pt x="5219199" y="2927760"/>
                </a:lnTo>
                <a:lnTo>
                  <a:pt x="5186352" y="2894879"/>
                </a:lnTo>
                <a:lnTo>
                  <a:pt x="5150957" y="2865985"/>
                </a:lnTo>
                <a:lnTo>
                  <a:pt x="5113467" y="2841934"/>
                </a:lnTo>
                <a:lnTo>
                  <a:pt x="0" y="0"/>
                </a:lnTo>
                <a:close/>
              </a:path>
            </a:pathLst>
          </a:custGeom>
          <a:solidFill>
            <a:srgbClr val="FFFFFF"/>
          </a:solidFill>
        </p:spPr>
        <p:txBody>
          <a:bodyPr wrap="square" lIns="0" tIns="0" rIns="0" bIns="0" rtlCol="0"/>
          <a:lstStyle/>
          <a:p>
            <a:endParaRPr dirty="0"/>
          </a:p>
        </p:txBody>
      </p:sp>
      <p:sp>
        <p:nvSpPr>
          <p:cNvPr id="28" name="object 28"/>
          <p:cNvSpPr txBox="1"/>
          <p:nvPr/>
        </p:nvSpPr>
        <p:spPr>
          <a:xfrm>
            <a:off x="8338502" y="8722171"/>
            <a:ext cx="4381500" cy="635943"/>
          </a:xfrm>
          <a:prstGeom prst="rect">
            <a:avLst/>
          </a:prstGeom>
        </p:spPr>
        <p:txBody>
          <a:bodyPr vert="horz" wrap="square" lIns="0" tIns="12065" rIns="0" bIns="0" rtlCol="0">
            <a:spAutoFit/>
          </a:bodyPr>
          <a:lstStyle/>
          <a:p>
            <a:pPr marL="12700">
              <a:lnSpc>
                <a:spcPts val="5525"/>
              </a:lnSpc>
              <a:spcBef>
                <a:spcPts val="95"/>
              </a:spcBef>
            </a:pPr>
            <a:r>
              <a:rPr lang="pt-BR" sz="2800" dirty="0">
                <a:solidFill>
                  <a:schemeClr val="bg1"/>
                </a:solidFill>
                <a:latin typeface="Calibri"/>
                <a:cs typeface="Calibri"/>
              </a:rPr>
              <a:t>olavo.david@ppsa.gov.br</a:t>
            </a:r>
          </a:p>
        </p:txBody>
      </p:sp>
      <p:sp>
        <p:nvSpPr>
          <p:cNvPr id="29" name="object 29"/>
          <p:cNvSpPr/>
          <p:nvPr/>
        </p:nvSpPr>
        <p:spPr>
          <a:xfrm>
            <a:off x="8070850" y="8397875"/>
            <a:ext cx="190500" cy="1278211"/>
          </a:xfrm>
          <a:custGeom>
            <a:avLst/>
            <a:gdLst/>
            <a:ahLst/>
            <a:cxnLst/>
            <a:rect l="l" t="t" r="r" b="b"/>
            <a:pathLst>
              <a:path h="2795904">
                <a:moveTo>
                  <a:pt x="0" y="0"/>
                </a:moveTo>
                <a:lnTo>
                  <a:pt x="0" y="2795726"/>
                </a:lnTo>
              </a:path>
            </a:pathLst>
          </a:custGeom>
          <a:ln w="62825">
            <a:solidFill>
              <a:srgbClr val="EBDE00"/>
            </a:solidFill>
          </a:ln>
        </p:spPr>
        <p:txBody>
          <a:bodyPr wrap="square" lIns="0" tIns="0" rIns="0" bIns="0" rtlCol="0"/>
          <a:lstStyle/>
          <a:p>
            <a:endParaRPr dirty="0"/>
          </a:p>
        </p:txBody>
      </p:sp>
      <p:pic>
        <p:nvPicPr>
          <p:cNvPr id="34" name="Imagem 33">
            <a:extLst>
              <a:ext uri="{FF2B5EF4-FFF2-40B4-BE49-F238E27FC236}">
                <a16:creationId xmlns:a16="http://schemas.microsoft.com/office/drawing/2014/main" xmlns="" id="{3C86A43B-DF0C-4635-B4BF-7EEFAA4059CC}"/>
              </a:ext>
            </a:extLst>
          </p:cNvPr>
          <p:cNvPicPr>
            <a:picLocks noChangeAspect="1"/>
          </p:cNvPicPr>
          <p:nvPr/>
        </p:nvPicPr>
        <p:blipFill rotWithShape="1">
          <a:blip r:embed="rId3">
            <a:extLst>
              <a:ext uri="{28A0092B-C50C-407E-A947-70E740481C1C}">
                <a14:useLocalDpi xmlns:a14="http://schemas.microsoft.com/office/drawing/2010/main" val="0"/>
              </a:ext>
            </a:extLst>
          </a:blip>
          <a:srcRect t="65498" r="81080"/>
          <a:stretch/>
        </p:blipFill>
        <p:spPr>
          <a:xfrm>
            <a:off x="0" y="7407275"/>
            <a:ext cx="3803650" cy="3901678"/>
          </a:xfrm>
          <a:prstGeom prst="rect">
            <a:avLst/>
          </a:prstGeom>
        </p:spPr>
      </p:pic>
      <p:sp>
        <p:nvSpPr>
          <p:cNvPr id="3" name="Retângulo 2"/>
          <p:cNvSpPr/>
          <p:nvPr/>
        </p:nvSpPr>
        <p:spPr>
          <a:xfrm>
            <a:off x="3346450" y="2911475"/>
            <a:ext cx="14782800" cy="1015663"/>
          </a:xfrm>
          <a:prstGeom prst="rect">
            <a:avLst/>
          </a:prstGeom>
        </p:spPr>
        <p:txBody>
          <a:bodyPr wrap="square">
            <a:spAutoFit/>
          </a:bodyPr>
          <a:lstStyle/>
          <a:p>
            <a:pPr marL="179388" lvl="0" algn="ctr" defTabSz="895661"/>
            <a:r>
              <a:rPr lang="pt-BR" sz="6000" b="1" dirty="0">
                <a:solidFill>
                  <a:schemeClr val="bg1"/>
                </a:solidFill>
                <a:latin typeface="Calibri Light" panose="020F0302020204030204" pitchFamily="34" charset="0"/>
              </a:rPr>
              <a:t>Obrigado</a:t>
            </a:r>
          </a:p>
        </p:txBody>
      </p:sp>
    </p:spTree>
    <p:extLst>
      <p:ext uri="{BB962C8B-B14F-4D97-AF65-F5344CB8AC3E}">
        <p14:creationId xmlns:p14="http://schemas.microsoft.com/office/powerpoint/2010/main" val="74278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22250" y="9288685"/>
            <a:ext cx="18516600" cy="984885"/>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Impacto nas Participações Governamentais: </a:t>
            </a:r>
            <a:r>
              <a:rPr lang="pt-BR" sz="3200" dirty="0" smtClean="0">
                <a:solidFill>
                  <a:srgbClr val="000000"/>
                </a:solidFill>
                <a:latin typeface="+mj-lt"/>
              </a:rPr>
              <a:t>não há. Cada parte continua pagando </a:t>
            </a:r>
            <a:r>
              <a:rPr lang="pt-BR" sz="3200" dirty="0" smtClean="0">
                <a:solidFill>
                  <a:srgbClr val="000000"/>
                </a:solidFill>
                <a:latin typeface="+mj-lt"/>
              </a:rPr>
              <a:t>suas </a:t>
            </a:r>
            <a:r>
              <a:rPr lang="pt-BR" sz="3200" dirty="0" smtClean="0">
                <a:solidFill>
                  <a:srgbClr val="000000"/>
                </a:solidFill>
                <a:latin typeface="+mj-lt"/>
              </a:rPr>
              <a:t>Participações de acordo com as regras de seus contratos de E&amp;P.</a:t>
            </a:r>
            <a:endParaRPr lang="pt-BR" sz="3200" b="1" dirty="0" smtClean="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Compartilhamento de Instalações</a:t>
            </a:r>
            <a:endParaRPr lang="pt-BR" sz="6000" b="1" spc="-75" dirty="0">
              <a:solidFill>
                <a:srgbClr val="2D4D7E"/>
              </a:solidFill>
            </a:endParaRPr>
          </a:p>
        </p:txBody>
      </p:sp>
      <p:pic>
        <p:nvPicPr>
          <p:cNvPr id="3" name="Imagem 2"/>
          <p:cNvPicPr>
            <a:picLocks noChangeAspect="1"/>
          </p:cNvPicPr>
          <p:nvPr/>
        </p:nvPicPr>
        <p:blipFill>
          <a:blip r:embed="rId3"/>
          <a:stretch>
            <a:fillRect/>
          </a:stretch>
        </p:blipFill>
        <p:spPr>
          <a:xfrm>
            <a:off x="5937250" y="1311275"/>
            <a:ext cx="7472362" cy="6497245"/>
          </a:xfrm>
          <a:prstGeom prst="rect">
            <a:avLst/>
          </a:prstGeom>
        </p:spPr>
      </p:pic>
      <p:sp>
        <p:nvSpPr>
          <p:cNvPr id="8" name="CaixaDeTexto 7"/>
          <p:cNvSpPr txBox="1"/>
          <p:nvPr/>
        </p:nvSpPr>
        <p:spPr>
          <a:xfrm>
            <a:off x="3270250" y="8328739"/>
            <a:ext cx="18364200" cy="369332"/>
          </a:xfrm>
          <a:prstGeom prst="rect">
            <a:avLst/>
          </a:prstGeom>
          <a:noFill/>
        </p:spPr>
        <p:txBody>
          <a:bodyPr wrap="square" rtlCol="0">
            <a:spAutoFit/>
          </a:bodyPr>
          <a:lstStyle/>
          <a:p>
            <a:r>
              <a:rPr lang="pt-BR" b="1" dirty="0" smtClean="0"/>
              <a:t>Fonte: PPSA (Lucas Barreto)</a:t>
            </a:r>
            <a:endParaRPr lang="pt-BR" b="1" dirty="0"/>
          </a:p>
        </p:txBody>
      </p:sp>
    </p:spTree>
    <p:extLst>
      <p:ext uri="{BB962C8B-B14F-4D97-AF65-F5344CB8AC3E}">
        <p14:creationId xmlns:p14="http://schemas.microsoft.com/office/powerpoint/2010/main" val="3864261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Anexação de Áreas</a:t>
            </a:r>
            <a:endParaRPr lang="pt-BR" sz="6000" b="1" spc="-75" dirty="0">
              <a:solidFill>
                <a:srgbClr val="2D4D7E"/>
              </a:solidFill>
            </a:endParaRPr>
          </a:p>
        </p:txBody>
      </p:sp>
      <p:pic>
        <p:nvPicPr>
          <p:cNvPr id="3" name="Imagem 2"/>
          <p:cNvPicPr>
            <a:picLocks noChangeAspect="1"/>
          </p:cNvPicPr>
          <p:nvPr/>
        </p:nvPicPr>
        <p:blipFill>
          <a:blip r:embed="rId3"/>
          <a:stretch>
            <a:fillRect/>
          </a:stretch>
        </p:blipFill>
        <p:spPr>
          <a:xfrm>
            <a:off x="2549814" y="2759075"/>
            <a:ext cx="13826836" cy="5336674"/>
          </a:xfrm>
          <a:prstGeom prst="rect">
            <a:avLst/>
          </a:prstGeom>
        </p:spPr>
      </p:pic>
      <p:sp>
        <p:nvSpPr>
          <p:cNvPr id="5" name="CaixaDeTexto 4"/>
          <p:cNvSpPr txBox="1"/>
          <p:nvPr/>
        </p:nvSpPr>
        <p:spPr>
          <a:xfrm>
            <a:off x="755650" y="9312275"/>
            <a:ext cx="18364200" cy="369332"/>
          </a:xfrm>
          <a:prstGeom prst="rect">
            <a:avLst/>
          </a:prstGeom>
          <a:noFill/>
        </p:spPr>
        <p:txBody>
          <a:bodyPr wrap="square" rtlCol="0">
            <a:spAutoFit/>
          </a:bodyPr>
          <a:lstStyle/>
          <a:p>
            <a:r>
              <a:rPr lang="pt-BR" b="1" dirty="0" smtClean="0"/>
              <a:t>Fonte: PPSA (Lucas Barreto)</a:t>
            </a:r>
            <a:endParaRPr lang="pt-BR" b="1" dirty="0"/>
          </a:p>
        </p:txBody>
      </p:sp>
    </p:spTree>
    <p:extLst>
      <p:ext uri="{BB962C8B-B14F-4D97-AF65-F5344CB8AC3E}">
        <p14:creationId xmlns:p14="http://schemas.microsoft.com/office/powerpoint/2010/main" val="101934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450850" y="2149475"/>
            <a:ext cx="17491320" cy="10356681"/>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Premissas:</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Declaração de Comercialidade (Área de Desenvolvimento ou Campo).</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Ampliação dos limites de um Campo (ou de uma Área de Desenvolvimento) pela incorporação integral ou parcial de outro Campo (ou Área de Desenvolvimento) originário de contrato regido pelo mesmo regime, cujos direitos de Exploração e Produção pertencem à </a:t>
            </a:r>
            <a:r>
              <a:rPr lang="pt-BR" sz="2400" b="1" dirty="0" smtClean="0">
                <a:solidFill>
                  <a:srgbClr val="000000"/>
                </a:solidFill>
                <a:latin typeface="+mj-lt"/>
              </a:rPr>
              <a:t>mesma </a:t>
            </a:r>
            <a:r>
              <a:rPr lang="pt-BR" sz="2400" b="1" dirty="0" smtClean="0">
                <a:solidFill>
                  <a:srgbClr val="000000"/>
                </a:solidFill>
                <a:latin typeface="+mj-lt"/>
              </a:rPr>
              <a:t>empresa ou Consórcio com igual distribuição de Participações.</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Iniciativa </a:t>
            </a:r>
            <a:r>
              <a:rPr lang="pt-BR" sz="2400" b="1" dirty="0" smtClean="0">
                <a:solidFill>
                  <a:srgbClr val="000000"/>
                </a:solidFill>
                <a:latin typeface="+mj-lt"/>
              </a:rPr>
              <a:t>é, obrigatoriamente, do </a:t>
            </a:r>
            <a:r>
              <a:rPr lang="pt-BR" sz="2400" b="1" dirty="0" smtClean="0">
                <a:solidFill>
                  <a:srgbClr val="000000"/>
                </a:solidFill>
                <a:latin typeface="+mj-lt"/>
              </a:rPr>
              <a:t>detentor de direitos de E&amp;P.</a:t>
            </a:r>
          </a:p>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Contratos alterados por aditivo ou termo de resilição. Podem ter prazos de vigência distintos.</a:t>
            </a:r>
          </a:p>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Impacto nas Participações Governamentais:</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Royalties: média ponderada pelas reservas provadas das áreas objeto de Anexação.</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Ocupação ou Retenção de Área: média dos valores previstos para cada Fase/etapa dos contratos ponderada pela extensão areal.</a:t>
            </a:r>
          </a:p>
          <a:p>
            <a:pPr marL="914400" lvl="1" indent="-457200" algn="just">
              <a:lnSpc>
                <a:spcPct val="150000"/>
              </a:lnSpc>
              <a:spcBef>
                <a:spcPts val="600"/>
              </a:spcBef>
              <a:buFont typeface="Wingdings" panose="05000000000000000000" pitchFamily="2" charset="2"/>
              <a:buChar char="Ø"/>
            </a:pPr>
            <a:r>
              <a:rPr lang="pt-BR" sz="2400" b="1" dirty="0" smtClean="0">
                <a:solidFill>
                  <a:srgbClr val="000000"/>
                </a:solidFill>
                <a:latin typeface="+mj-lt"/>
              </a:rPr>
              <a:t>Participação Especial: soma da Participação Especial eventualmente incidente em cada área original.</a:t>
            </a:r>
          </a:p>
          <a:p>
            <a:pPr marL="914400" lvl="1" indent="-457200" algn="just">
              <a:lnSpc>
                <a:spcPct val="150000"/>
              </a:lnSpc>
              <a:spcBef>
                <a:spcPts val="4200"/>
              </a:spcBef>
              <a:buFont typeface="Wingdings" panose="05000000000000000000" pitchFamily="2" charset="2"/>
              <a:buChar char="Ø"/>
            </a:pPr>
            <a:endParaRPr lang="pt-BR" sz="2400" b="1" dirty="0" smtClean="0">
              <a:solidFill>
                <a:srgbClr val="000000"/>
              </a:solidFill>
              <a:latin typeface="+mj-lt"/>
            </a:endParaRPr>
          </a:p>
          <a:p>
            <a:pPr marL="1371600" lvl="2" indent="-457200" algn="just">
              <a:spcBef>
                <a:spcPts val="4200"/>
              </a:spcBef>
              <a:buFont typeface="Arial" panose="020B0604020202020204" pitchFamily="34" charset="0"/>
              <a:buChar char="•"/>
            </a:pPr>
            <a:endParaRPr lang="pt-BR" sz="2400" b="1" dirty="0" smtClean="0">
              <a:solidFill>
                <a:srgbClr val="000000"/>
              </a:solidFill>
              <a:latin typeface="+mj-lt"/>
            </a:endParaRPr>
          </a:p>
          <a:p>
            <a:pPr marL="914400" lvl="1" indent="-457200" algn="just">
              <a:spcBef>
                <a:spcPts val="4200"/>
              </a:spcBef>
              <a:buFont typeface="Wingdings" panose="05000000000000000000" pitchFamily="2" charset="2"/>
              <a:buChar char="Ø"/>
            </a:pPr>
            <a:endParaRPr lang="pt-BR" sz="2400" b="1" dirty="0" smtClean="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Anexação de Áreas</a:t>
            </a:r>
            <a:endParaRPr lang="pt-BR" sz="6000" b="1" spc="-75" dirty="0">
              <a:solidFill>
                <a:srgbClr val="2D4D7E"/>
              </a:solidFill>
            </a:endParaRPr>
          </a:p>
        </p:txBody>
      </p:sp>
    </p:spTree>
    <p:extLst>
      <p:ext uri="{BB962C8B-B14F-4D97-AF65-F5344CB8AC3E}">
        <p14:creationId xmlns:p14="http://schemas.microsoft.com/office/powerpoint/2010/main" val="273594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374650" y="1616075"/>
            <a:ext cx="17491320" cy="10295126"/>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Definição de Campo de Petróleo (inciso VIX da Lei nº 9.478/1997):</a:t>
            </a:r>
          </a:p>
          <a:p>
            <a:pPr marL="1889125" indent="-450850" algn="just">
              <a:spcBef>
                <a:spcPts val="4200"/>
              </a:spcBef>
            </a:pPr>
            <a:r>
              <a:rPr lang="pt-BR" sz="3200" b="1" dirty="0" smtClean="0">
                <a:solidFill>
                  <a:srgbClr val="000000"/>
                </a:solidFill>
                <a:latin typeface="+mj-lt"/>
              </a:rPr>
              <a:t>     </a:t>
            </a:r>
            <a:r>
              <a:rPr lang="pt-BR" sz="3200" i="1" dirty="0" smtClean="0">
                <a:solidFill>
                  <a:srgbClr val="000000"/>
                </a:solidFill>
                <a:latin typeface="+mj-lt"/>
              </a:rPr>
              <a:t>“Campo de Petróleo ou Gás Natural: área produtora de petróleo ou gás natural, a partir de um reservatório contínuo </a:t>
            </a:r>
            <a:r>
              <a:rPr lang="pt-BR" sz="3200" b="1" i="1" dirty="0" smtClean="0">
                <a:solidFill>
                  <a:srgbClr val="000000"/>
                </a:solidFill>
                <a:latin typeface="+mj-lt"/>
              </a:rPr>
              <a:t>ou mais de um reservatório</a:t>
            </a:r>
            <a:r>
              <a:rPr lang="pt-BR" sz="3200" i="1" dirty="0" smtClean="0">
                <a:solidFill>
                  <a:srgbClr val="000000"/>
                </a:solidFill>
                <a:latin typeface="+mj-lt"/>
              </a:rPr>
              <a:t>, a profundidades variáveis, </a:t>
            </a:r>
            <a:r>
              <a:rPr lang="pt-BR" sz="3200" b="1" i="1" dirty="0" smtClean="0">
                <a:solidFill>
                  <a:srgbClr val="000000"/>
                </a:solidFill>
                <a:latin typeface="+mj-lt"/>
              </a:rPr>
              <a:t>abrangendo instalações e equipamentos destinados à produção</a:t>
            </a:r>
            <a:r>
              <a:rPr lang="pt-BR" sz="3200" i="1" dirty="0" smtClean="0">
                <a:solidFill>
                  <a:srgbClr val="000000"/>
                </a:solidFill>
                <a:latin typeface="+mj-lt"/>
              </a:rPr>
              <a:t>”.</a:t>
            </a: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A Lei não exige que um Campo se restrinja a um único Reservatório (“ou mais de um reservatório”). Também não há necessidade de comunicação hidráulica entre Reservatórios (o que, aliás, faria com que existisse um só Reservatório).</a:t>
            </a: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Ao contrário de outros </a:t>
            </a:r>
            <a:r>
              <a:rPr lang="pt-BR" sz="2200" b="1" dirty="0" smtClean="0">
                <a:solidFill>
                  <a:srgbClr val="000000"/>
                </a:solidFill>
                <a:latin typeface="+mj-lt"/>
              </a:rPr>
              <a:t>conceitos legais, </a:t>
            </a:r>
            <a:r>
              <a:rPr lang="pt-BR" sz="2200" b="1" dirty="0" smtClean="0">
                <a:solidFill>
                  <a:srgbClr val="000000"/>
                </a:solidFill>
                <a:latin typeface="+mj-lt"/>
              </a:rPr>
              <a:t>como Prospecto, Reservatório e Jazida, a definição de Campo não tem conotação eminentemente geológica, pois abrange as instalações e equipamentos destinados à Produção.</a:t>
            </a: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Embora a questão seja controversa, a mim parece claro que se em uma Área sob Contrato são descobertos vários Reservatórios cuja comercialidade é constatada pelo detentor de direitos de E&amp;P e tais Reservatórios abrangem (isto é, </a:t>
            </a:r>
            <a:r>
              <a:rPr lang="pt-BR" sz="2200" b="1" u="sng" dirty="0" smtClean="0">
                <a:solidFill>
                  <a:srgbClr val="000000"/>
                </a:solidFill>
                <a:latin typeface="+mj-lt"/>
              </a:rPr>
              <a:t>compartilham</a:t>
            </a:r>
            <a:r>
              <a:rPr lang="pt-BR" sz="2200" b="1" dirty="0" smtClean="0">
                <a:solidFill>
                  <a:srgbClr val="000000"/>
                </a:solidFill>
                <a:latin typeface="+mj-lt"/>
              </a:rPr>
              <a:t>) instalações e equipamentos de Produção, está a se falar, juridicamente, de um único Campo.</a:t>
            </a: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Caso, entretanto, haja mais de um Reservatório comercial, com sistemas de Produção (equipamentos e instalações) distintos, autônomos e independentes, deve-se considerar tratar-se de mais de um Campo.</a:t>
            </a: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Não se trata de ato discricionário da ANP: caso se identifiquem Reservatórios distintos em uma mesmo Área sob Contrato, sobrepostos ou não e independentemente de considerações sobre a comunicação hidráulica das formações geológicas, tais Reservatórios constituem </a:t>
            </a:r>
            <a:r>
              <a:rPr lang="pt-BR" sz="2200" b="1" u="sng" dirty="0" smtClean="0">
                <a:solidFill>
                  <a:srgbClr val="000000"/>
                </a:solidFill>
                <a:latin typeface="+mj-lt"/>
              </a:rPr>
              <a:t>obrigatoriamente</a:t>
            </a:r>
            <a:r>
              <a:rPr lang="pt-BR" sz="2200" b="1" dirty="0" smtClean="0">
                <a:solidFill>
                  <a:srgbClr val="000000"/>
                </a:solidFill>
                <a:latin typeface="+mj-lt"/>
              </a:rPr>
              <a:t>, um </a:t>
            </a:r>
            <a:r>
              <a:rPr lang="pt-BR" sz="2200" b="1" dirty="0" smtClean="0">
                <a:solidFill>
                  <a:srgbClr val="000000"/>
                </a:solidFill>
                <a:latin typeface="+mj-lt"/>
              </a:rPr>
              <a:t>único </a:t>
            </a:r>
            <a:r>
              <a:rPr lang="pt-BR" sz="2200" b="1" dirty="0" smtClean="0">
                <a:solidFill>
                  <a:srgbClr val="000000"/>
                </a:solidFill>
                <a:latin typeface="+mj-lt"/>
              </a:rPr>
              <a:t>Campo, </a:t>
            </a:r>
            <a:r>
              <a:rPr lang="pt-BR" sz="2200" b="1" u="sng" dirty="0" smtClean="0">
                <a:solidFill>
                  <a:srgbClr val="000000"/>
                </a:solidFill>
                <a:latin typeface="+mj-lt"/>
              </a:rPr>
              <a:t>desde que venham a abranger um mesmo conjunto de instalações e equipamentos de Produção</a:t>
            </a:r>
            <a:r>
              <a:rPr lang="pt-BR" sz="2200" b="1" dirty="0" smtClean="0">
                <a:solidFill>
                  <a:srgbClr val="000000"/>
                </a:solidFill>
                <a:latin typeface="+mj-lt"/>
              </a:rPr>
              <a:t>. </a:t>
            </a:r>
          </a:p>
          <a:p>
            <a:pPr algn="just">
              <a:spcBef>
                <a:spcPts val="4200"/>
              </a:spcBef>
            </a:pPr>
            <a:endParaRPr lang="pt-BR" sz="3200" b="1" dirty="0" smtClean="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11064875"/>
            <a:ext cx="20040719" cy="286782"/>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Unificação de Campos</a:t>
            </a:r>
            <a:endParaRPr lang="pt-BR" sz="6000" b="1" spc="-75" dirty="0">
              <a:solidFill>
                <a:srgbClr val="2D4D7E"/>
              </a:solidFill>
            </a:endParaRPr>
          </a:p>
        </p:txBody>
      </p:sp>
    </p:spTree>
    <p:extLst>
      <p:ext uri="{BB962C8B-B14F-4D97-AF65-F5344CB8AC3E}">
        <p14:creationId xmlns:p14="http://schemas.microsoft.com/office/powerpoint/2010/main" val="315234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374650" y="1616075"/>
            <a:ext cx="17491320" cy="10018127"/>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Limite da Unificação de Campos: </a:t>
            </a:r>
            <a:r>
              <a:rPr lang="pt-BR" sz="3200" dirty="0" smtClean="0">
                <a:solidFill>
                  <a:srgbClr val="000000"/>
                </a:solidFill>
                <a:latin typeface="+mj-lt"/>
              </a:rPr>
              <a:t>Área sob Contrato</a:t>
            </a:r>
            <a:endParaRPr lang="pt-BR" sz="3200" b="1" dirty="0" smtClean="0">
              <a:solidFill>
                <a:srgbClr val="000000"/>
              </a:solidFill>
              <a:latin typeface="+mj-lt"/>
            </a:endParaRPr>
          </a:p>
          <a:p>
            <a:pPr marL="800100" lvl="1" indent="-342900" algn="just">
              <a:spcBef>
                <a:spcPts val="4200"/>
              </a:spcBef>
              <a:buFont typeface="Wingdings" panose="05000000000000000000" pitchFamily="2" charset="2"/>
              <a:buChar char="Ø"/>
            </a:pPr>
            <a:r>
              <a:rPr lang="pt-BR" sz="2200" b="1" dirty="0" smtClean="0">
                <a:solidFill>
                  <a:srgbClr val="000000"/>
                </a:solidFill>
                <a:latin typeface="+mj-lt"/>
              </a:rPr>
              <a:t>Caso o Reservatório ou a Jazida se estendam para além do limite da Área sob Contrato, impõe-se a unitização, afastando, nessa situação, a concepção de Campo (na verdade, tem-se dois ou mais Campos, um para cada parte da Jazida Compartilhada pertencente a cada contrato de E&amp;P envolvido).</a:t>
            </a:r>
          </a:p>
          <a:p>
            <a:pPr marL="457200" indent="-457200" algn="just">
              <a:spcBef>
                <a:spcPts val="4200"/>
              </a:spcBef>
              <a:buFont typeface="Wingdings" panose="05000000000000000000" pitchFamily="2" charset="2"/>
              <a:buChar char="v"/>
            </a:pPr>
            <a:r>
              <a:rPr lang="pt-BR" sz="3200" b="1" dirty="0">
                <a:solidFill>
                  <a:srgbClr val="000000"/>
                </a:solidFill>
                <a:latin typeface="+mj-lt"/>
              </a:rPr>
              <a:t> </a:t>
            </a:r>
            <a:r>
              <a:rPr lang="pt-BR" sz="3200" b="1" dirty="0" smtClean="0">
                <a:solidFill>
                  <a:srgbClr val="000000"/>
                </a:solidFill>
                <a:latin typeface="+mj-lt"/>
              </a:rPr>
              <a:t>Impacto nas Participações Governamentais:</a:t>
            </a:r>
          </a:p>
          <a:p>
            <a:pPr marL="800100" lvl="1" indent="-3429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Royalties: não há impacto, pois se trata do mesmo contrato de E&amp;P</a:t>
            </a:r>
          </a:p>
          <a:p>
            <a:pPr marL="800100" lvl="1" indent="-3429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Ocupação ou Retenção de Área: não há impacto, pois a Área sob Contrato permanece a mesma.</a:t>
            </a:r>
          </a:p>
          <a:p>
            <a:pPr marL="800100" lvl="1" indent="-3429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Participação Especial: impacto </a:t>
            </a:r>
            <a:r>
              <a:rPr lang="pt-BR" sz="2200" b="1" u="sng" dirty="0" smtClean="0">
                <a:solidFill>
                  <a:srgbClr val="000000"/>
                </a:solidFill>
                <a:latin typeface="+mj-lt"/>
              </a:rPr>
              <a:t>muito relevante</a:t>
            </a:r>
            <a:r>
              <a:rPr lang="pt-BR" sz="2200" b="1" dirty="0" smtClean="0">
                <a:solidFill>
                  <a:srgbClr val="000000"/>
                </a:solidFill>
                <a:latin typeface="+mj-lt"/>
              </a:rPr>
              <a:t>, pois os volumes dos Reservatórios, que seriam considerados isoladamente caso se tratassem de Campos distintos, são somados na hipótese de compartilharem instalações de Produção.</a:t>
            </a:r>
            <a:endParaRPr lang="pt-BR" sz="2200" b="1" dirty="0">
              <a:solidFill>
                <a:srgbClr val="000000"/>
              </a:solidFill>
              <a:latin typeface="+mj-lt"/>
            </a:endParaRPr>
          </a:p>
          <a:p>
            <a:pPr marL="457200" indent="-457200" algn="just">
              <a:lnSpc>
                <a:spcPct val="150000"/>
              </a:lnSpc>
              <a:spcBef>
                <a:spcPts val="600"/>
              </a:spcBef>
              <a:buFont typeface="Wingdings" panose="05000000000000000000" pitchFamily="2" charset="2"/>
              <a:buChar char="v"/>
            </a:pPr>
            <a:r>
              <a:rPr lang="pt-BR" sz="3200" b="1" dirty="0" smtClean="0">
                <a:solidFill>
                  <a:srgbClr val="000000"/>
                </a:solidFill>
                <a:latin typeface="+mj-lt"/>
              </a:rPr>
              <a:t>Fundamentação Econômica:</a:t>
            </a:r>
          </a:p>
          <a:p>
            <a:pPr marL="914400" lvl="1" indent="-4572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Ao contrário dos Royalties, que incidem de forma linear sobre a Produção bruta, a Participação Especial recai sobre a Produção líquida e varia, basicamente, </a:t>
            </a:r>
            <a:r>
              <a:rPr lang="pt-BR" sz="2200" b="1" u="sng" dirty="0" smtClean="0">
                <a:solidFill>
                  <a:srgbClr val="000000"/>
                </a:solidFill>
                <a:latin typeface="+mj-lt"/>
              </a:rPr>
              <a:t>na medida da rentabilidade do Campo</a:t>
            </a:r>
            <a:r>
              <a:rPr lang="pt-BR" sz="2200" b="1" dirty="0" smtClean="0">
                <a:solidFill>
                  <a:srgbClr val="000000"/>
                </a:solidFill>
                <a:latin typeface="+mj-lt"/>
              </a:rPr>
              <a:t>. É uma espécie de </a:t>
            </a:r>
            <a:r>
              <a:rPr lang="pt-BR" sz="2200" b="1" i="1" dirty="0" smtClean="0">
                <a:solidFill>
                  <a:srgbClr val="000000"/>
                </a:solidFill>
                <a:latin typeface="+mj-lt"/>
              </a:rPr>
              <a:t>windfall take</a:t>
            </a:r>
            <a:r>
              <a:rPr lang="pt-BR" sz="2200" b="1" dirty="0" smtClean="0">
                <a:solidFill>
                  <a:srgbClr val="000000"/>
                </a:solidFill>
                <a:latin typeface="+mj-lt"/>
              </a:rPr>
              <a:t>.</a:t>
            </a:r>
          </a:p>
          <a:p>
            <a:pPr marL="914400" lvl="1" indent="-4572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A Participação Especial é uma receita compensatória advinda da economia de escala auferida pelo detentor de direitos de Exploração e Produção quando lavra um Campo de grande rentabilidade.</a:t>
            </a:r>
          </a:p>
          <a:p>
            <a:pPr marL="914400" lvl="1" indent="-457200" algn="just">
              <a:lnSpc>
                <a:spcPct val="150000"/>
              </a:lnSpc>
              <a:spcBef>
                <a:spcPts val="600"/>
              </a:spcBef>
              <a:buFont typeface="Wingdings" panose="05000000000000000000" pitchFamily="2" charset="2"/>
              <a:buChar char="Ø"/>
            </a:pPr>
            <a:r>
              <a:rPr lang="pt-BR" sz="2200" b="1" dirty="0" smtClean="0">
                <a:solidFill>
                  <a:srgbClr val="000000"/>
                </a:solidFill>
                <a:latin typeface="+mj-lt"/>
              </a:rPr>
              <a:t>Se as instalações de Produção são compartilhadas, há um ganho de escala a favor do detentor de direitos e obrigações que é revertido em parte </a:t>
            </a:r>
            <a:r>
              <a:rPr lang="pt-BR" sz="2200" b="1" dirty="0" smtClean="0">
                <a:solidFill>
                  <a:srgbClr val="000000"/>
                </a:solidFill>
                <a:latin typeface="+mj-lt"/>
              </a:rPr>
              <a:t>para o </a:t>
            </a:r>
            <a:r>
              <a:rPr lang="pt-BR" sz="2200" b="1" dirty="0" smtClean="0">
                <a:solidFill>
                  <a:srgbClr val="000000"/>
                </a:solidFill>
                <a:latin typeface="+mj-lt"/>
              </a:rPr>
              <a:t>Estado quando considera tratar-se de um único Campo. </a:t>
            </a:r>
          </a:p>
          <a:p>
            <a:pPr marL="800100" lvl="1" indent="-342900" algn="just">
              <a:lnSpc>
                <a:spcPct val="150000"/>
              </a:lnSpc>
              <a:spcBef>
                <a:spcPts val="600"/>
              </a:spcBef>
              <a:buFont typeface="Wingdings" panose="05000000000000000000" pitchFamily="2" charset="2"/>
              <a:buChar char="Ø"/>
            </a:pPr>
            <a:endParaRPr lang="pt-BR" sz="2200" b="1" dirty="0" smtClean="0">
              <a:solidFill>
                <a:srgbClr val="000000"/>
              </a:solidFill>
              <a:latin typeface="+mj-lt"/>
            </a:endParaRP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10988675"/>
            <a:ext cx="20040719" cy="362982"/>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Unificação de Campos</a:t>
            </a:r>
            <a:endParaRPr lang="pt-BR" sz="6000" b="1" spc="-75" dirty="0">
              <a:solidFill>
                <a:srgbClr val="2D4D7E"/>
              </a:solidFill>
            </a:endParaRPr>
          </a:p>
        </p:txBody>
      </p:sp>
    </p:spTree>
    <p:extLst>
      <p:ext uri="{BB962C8B-B14F-4D97-AF65-F5344CB8AC3E}">
        <p14:creationId xmlns:p14="http://schemas.microsoft.com/office/powerpoint/2010/main" val="214823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AB2D560C-63F5-4562-861C-CA9FF374C956}"/>
              </a:ext>
            </a:extLst>
          </p:cNvPr>
          <p:cNvSpPr>
            <a:spLocks noGrp="1"/>
          </p:cNvSpPr>
          <p:nvPr>
            <p:ph type="body" sz="quarter" idx="20"/>
          </p:nvPr>
        </p:nvSpPr>
        <p:spPr>
          <a:xfrm>
            <a:off x="222250" y="1387475"/>
            <a:ext cx="17491320" cy="9264075"/>
          </a:xfrm>
        </p:spPr>
        <p:txBody>
          <a:bodyPr/>
          <a:lstStyle/>
          <a:p>
            <a:pPr marL="457200" indent="-457200" algn="just">
              <a:spcBef>
                <a:spcPts val="4200"/>
              </a:spcBef>
              <a:buFont typeface="Wingdings" panose="05000000000000000000" pitchFamily="2" charset="2"/>
              <a:buChar char="v"/>
            </a:pPr>
            <a:r>
              <a:rPr lang="pt-BR" sz="3200" b="1" dirty="0" smtClean="0">
                <a:solidFill>
                  <a:srgbClr val="000000"/>
                </a:solidFill>
                <a:latin typeface="+mj-lt"/>
              </a:rPr>
              <a:t>A Regra da Captura:</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A geologia ignora a geografia. Por serem fluidos, o Petróleo e o Gás Natural migram nas Jazidas em direção aos locais de menor pressão hidrodinâmica.</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Limites de uma Jazida podem se estender além das áreas contratadas, </a:t>
            </a:r>
            <a:r>
              <a:rPr lang="pt-BR" sz="2400" b="1" dirty="0" smtClean="0">
                <a:solidFill>
                  <a:srgbClr val="000000"/>
                </a:solidFill>
                <a:latin typeface="+mj-lt"/>
              </a:rPr>
              <a:t>expandindo-se para </a:t>
            </a:r>
            <a:r>
              <a:rPr lang="pt-BR" sz="2400" b="1" dirty="0" smtClean="0">
                <a:solidFill>
                  <a:srgbClr val="000000"/>
                </a:solidFill>
                <a:latin typeface="+mj-lt"/>
              </a:rPr>
              <a:t>além das fronteiras de Blocos, Municípios, Estados ou Países.</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Inspirada no direito de caça da </a:t>
            </a:r>
            <a:r>
              <a:rPr lang="pt-BR" sz="2400" b="1" i="1" dirty="0" smtClean="0">
                <a:solidFill>
                  <a:srgbClr val="000000"/>
                </a:solidFill>
                <a:latin typeface="+mj-lt"/>
              </a:rPr>
              <a:t>common </a:t>
            </a:r>
            <a:r>
              <a:rPr lang="pt-BR" sz="2400" b="1" i="1" dirty="0" err="1" smtClean="0">
                <a:solidFill>
                  <a:srgbClr val="000000"/>
                </a:solidFill>
                <a:latin typeface="+mj-lt"/>
              </a:rPr>
              <a:t>law</a:t>
            </a:r>
            <a:r>
              <a:rPr lang="pt-BR" sz="2400" b="1" i="1" dirty="0" smtClean="0">
                <a:solidFill>
                  <a:srgbClr val="000000"/>
                </a:solidFill>
                <a:latin typeface="+mj-lt"/>
              </a:rPr>
              <a:t> </a:t>
            </a:r>
            <a:r>
              <a:rPr lang="pt-BR" sz="2400" b="1" dirty="0" smtClean="0">
                <a:solidFill>
                  <a:srgbClr val="000000"/>
                </a:solidFill>
                <a:latin typeface="+mj-lt"/>
              </a:rPr>
              <a:t>britânica, a Regra da Captura preconiza que se um detentor de direitos de E&amp;P produz a partir de um poço situado em sua área de titularidade, a ele é conferida a propriedade de todos os hidrocarbonetos que conseguir extrair, independentemente do fato de tais hidrocarbonetos provirem da parte da Jazida que, em subsuperfície, está fora da área sobre a qual incidem os seus direitos de E&amp;P.</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Analogia com o direito de caça: caso um animal selvagem migrasse de um propriedade para outra, o proprietário da segunda tinha o direito de caçar e abater o animal, dele se apropriando enquanto permanecesse em sua propriedade.</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Além de permitir a um detentor de direitos de E&amp;P em uma porção da Jazida Compartilhada fora da área que lhe foi outorgada, a Regra da Captura não vedava que um produtor “atraísse”, por intermédio da perfuração indiscriminada de poços, o Petróleo e o Gás Natural de seus vizinhos, o que leva à queda na pressão hidrodinâmica do Reservatório, prejudicando a Lavra como um todo.</a:t>
            </a:r>
          </a:p>
          <a:p>
            <a:pPr marL="914400" lvl="1" indent="-457200" algn="just">
              <a:spcBef>
                <a:spcPts val="4200"/>
              </a:spcBef>
              <a:buFont typeface="Wingdings" panose="05000000000000000000" pitchFamily="2" charset="2"/>
              <a:buChar char="Ø"/>
            </a:pPr>
            <a:r>
              <a:rPr lang="pt-BR" sz="2400" b="1" dirty="0" smtClean="0">
                <a:solidFill>
                  <a:srgbClr val="000000"/>
                </a:solidFill>
                <a:latin typeface="+mj-lt"/>
              </a:rPr>
              <a:t>Ainda assim,  a Regra da Captura foi importante incentivo à Produção nos primórdios da moderna Indústria do Petróleo (Artur Watt).</a:t>
            </a:r>
          </a:p>
        </p:txBody>
      </p:sp>
      <p:pic>
        <p:nvPicPr>
          <p:cNvPr id="4" name="Imagem 3">
            <a:extLst>
              <a:ext uri="{FF2B5EF4-FFF2-40B4-BE49-F238E27FC236}">
                <a16:creationId xmlns:a16="http://schemas.microsoft.com/office/drawing/2014/main" xmlns="" id="{FB379E67-BA68-444B-B63A-B45008856AFC}"/>
              </a:ext>
            </a:extLst>
          </p:cNvPr>
          <p:cNvPicPr>
            <a:picLocks noChangeAspect="1"/>
          </p:cNvPicPr>
          <p:nvPr/>
        </p:nvPicPr>
        <p:blipFill rotWithShape="1">
          <a:blip r:embed="rId2">
            <a:extLst>
              <a:ext uri="{28A0092B-C50C-407E-A947-70E740481C1C}">
                <a14:useLocalDpi xmlns:a14="http://schemas.microsoft.com/office/drawing/2010/main" val="0"/>
              </a:ext>
            </a:extLst>
          </a:blip>
          <a:srcRect t="86068"/>
          <a:stretch/>
        </p:blipFill>
        <p:spPr>
          <a:xfrm>
            <a:off x="31691" y="9781128"/>
            <a:ext cx="20040719" cy="1570530"/>
          </a:xfrm>
          <a:prstGeom prst="rect">
            <a:avLst/>
          </a:prstGeom>
        </p:spPr>
      </p:pic>
      <p:sp>
        <p:nvSpPr>
          <p:cNvPr id="7" name="Título 6"/>
          <p:cNvSpPr txBox="1">
            <a:spLocks noGrp="1"/>
          </p:cNvSpPr>
          <p:nvPr>
            <p:ph type="title"/>
          </p:nvPr>
        </p:nvSpPr>
        <p:spPr>
          <a:xfrm>
            <a:off x="1365250" y="57150"/>
            <a:ext cx="17954625" cy="922338"/>
          </a:xfrm>
          <a:prstGeom prst="rect">
            <a:avLst/>
          </a:prstGeom>
          <a:noFill/>
        </p:spPr>
        <p:txBody>
          <a:bodyPr wrap="square" rtlCol="0">
            <a:spAutoFit/>
          </a:bodyPr>
          <a:lstStyle/>
          <a:p>
            <a:pPr algn="ctr"/>
            <a:r>
              <a:rPr lang="pt-BR" sz="6000" b="1" spc="-75" dirty="0" smtClean="0">
                <a:solidFill>
                  <a:srgbClr val="2D4D7E"/>
                </a:solidFill>
              </a:rPr>
              <a:t>Unitização (Individualização da Produção)</a:t>
            </a:r>
            <a:endParaRPr lang="pt-BR" sz="6000" b="1" spc="-75" dirty="0">
              <a:solidFill>
                <a:srgbClr val="2D4D7E"/>
              </a:solidFill>
            </a:endParaRPr>
          </a:p>
        </p:txBody>
      </p:sp>
    </p:spTree>
    <p:extLst>
      <p:ext uri="{BB962C8B-B14F-4D97-AF65-F5344CB8AC3E}">
        <p14:creationId xmlns:p14="http://schemas.microsoft.com/office/powerpoint/2010/main" val="295857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41024" y="1703590"/>
            <a:ext cx="17339786" cy="8309429"/>
          </a:xfrm>
        </p:spPr>
        <p:txBody>
          <a:bodyPr>
            <a:normAutofit/>
          </a:bodyPr>
          <a:lstStyle/>
          <a:p>
            <a:pPr lvl="1" indent="-457200" algn="just">
              <a:lnSpc>
                <a:spcPct val="110000"/>
              </a:lnSpc>
              <a:spcBef>
                <a:spcPts val="4200"/>
              </a:spcBef>
              <a:buFont typeface="Wingdings" panose="05000000000000000000" pitchFamily="2" charset="2"/>
              <a:buChar char="v"/>
            </a:pPr>
            <a:r>
              <a:rPr lang="pt-BR" sz="3200" b="1" dirty="0" smtClean="0">
                <a:solidFill>
                  <a:srgbClr val="000000"/>
                </a:solidFill>
                <a:latin typeface="+mj-lt"/>
                <a:ea typeface="+mj-ea"/>
                <a:cs typeface="Calibri"/>
              </a:rPr>
              <a:t>A </a:t>
            </a:r>
            <a:r>
              <a:rPr lang="pt-BR" sz="3200" b="1" dirty="0">
                <a:solidFill>
                  <a:srgbClr val="000000"/>
                </a:solidFill>
                <a:latin typeface="+mj-lt"/>
                <a:ea typeface="+mj-ea"/>
                <a:cs typeface="Calibri"/>
              </a:rPr>
              <a:t>Regra da </a:t>
            </a:r>
            <a:r>
              <a:rPr lang="pt-BR" sz="3200" b="1" dirty="0" smtClean="0">
                <a:solidFill>
                  <a:srgbClr val="000000"/>
                </a:solidFill>
                <a:latin typeface="+mj-lt"/>
                <a:ea typeface="+mj-ea"/>
                <a:cs typeface="Calibri"/>
              </a:rPr>
              <a:t>Captura:</a:t>
            </a:r>
          </a:p>
          <a:p>
            <a:pPr lvl="2" indent="-457200" algn="just">
              <a:lnSpc>
                <a:spcPct val="110000"/>
              </a:lnSpc>
              <a:spcBef>
                <a:spcPts val="4200"/>
              </a:spcBef>
              <a:buFont typeface="Wingdings" panose="05000000000000000000" pitchFamily="2" charset="2"/>
              <a:buChar char="Ø"/>
            </a:pPr>
            <a:r>
              <a:rPr lang="pt-BR" sz="2800" b="1" dirty="0" smtClean="0">
                <a:solidFill>
                  <a:srgbClr val="000000"/>
                </a:solidFill>
                <a:latin typeface="+mj-lt"/>
                <a:ea typeface="+mj-ea"/>
                <a:cs typeface="Calibri"/>
              </a:rPr>
              <a:t>Resultados:</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Alta densidade de poços perfurados (perfuração desnecessária).</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Queda precipitada na pressão dos Reservatórios.</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Produção precoce de água associada aos hidrocarbonetos.</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Queda incisiva no fator de recuperação da Jazida Compartilhada.</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Alto impacto ambiental.</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Perda generalizada de rentabilidade da Jazida Compartilhada.</a:t>
            </a:r>
          </a:p>
          <a:p>
            <a:pPr lvl="3" indent="-457200" algn="just">
              <a:lnSpc>
                <a:spcPct val="110000"/>
              </a:lnSpc>
              <a:spcBef>
                <a:spcPts val="600"/>
              </a:spcBef>
              <a:buFont typeface="Arial" panose="020B0604020202020204" pitchFamily="34" charset="0"/>
              <a:buChar char="•"/>
            </a:pPr>
            <a:r>
              <a:rPr lang="pt-BR" sz="2400" b="1" dirty="0" smtClean="0">
                <a:solidFill>
                  <a:srgbClr val="000000"/>
                </a:solidFill>
                <a:latin typeface="+mj-lt"/>
                <a:ea typeface="+mj-ea"/>
                <a:cs typeface="Calibri"/>
              </a:rPr>
              <a:t>Instabilidade de preços.</a:t>
            </a:r>
            <a:endParaRPr lang="pt-BR" sz="2400" b="1" dirty="0">
              <a:solidFill>
                <a:srgbClr val="000000"/>
              </a:solidFill>
              <a:latin typeface="+mj-lt"/>
              <a:ea typeface="+mj-ea"/>
              <a:cs typeface="Calibri"/>
            </a:endParaRPr>
          </a:p>
          <a:p>
            <a:pPr lvl="1">
              <a:buFont typeface="Wingdings" panose="05000000000000000000" pitchFamily="2" charset="2"/>
              <a:buChar char="Ø"/>
            </a:pPr>
            <a:endParaRPr lang="pt-BR" sz="4617" dirty="0">
              <a:solidFill>
                <a:schemeClr val="accent5">
                  <a:lumMod val="75000"/>
                </a:schemeClr>
              </a:solidFill>
            </a:endParaRPr>
          </a:p>
          <a:p>
            <a:pPr lvl="2"/>
            <a:endParaRPr lang="pt-BR" sz="3958" dirty="0">
              <a:solidFill>
                <a:schemeClr val="accent5">
                  <a:lumMod val="75000"/>
                </a:schemeClr>
              </a:solidFill>
            </a:endParaRPr>
          </a:p>
          <a:p>
            <a:pPr lvl="2"/>
            <a:endParaRPr lang="pt-BR" sz="3958" dirty="0">
              <a:solidFill>
                <a:schemeClr val="accent5">
                  <a:lumMod val="75000"/>
                </a:schemeClr>
              </a:solidFill>
            </a:endParaRPr>
          </a:p>
          <a:p>
            <a:pPr marL="1507846" lvl="2"/>
            <a:endParaRPr lang="pt-BR" sz="4617" dirty="0">
              <a:solidFill>
                <a:schemeClr val="accent5">
                  <a:lumMod val="75000"/>
                </a:schemeClr>
              </a:solidFill>
            </a:endParaRPr>
          </a:p>
          <a:p>
            <a:pPr marL="753923" lvl="1"/>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marL="1507846" lvl="2"/>
            <a:endParaRPr lang="pt-BR" dirty="0">
              <a:solidFill>
                <a:schemeClr val="accent5">
                  <a:lumMod val="75000"/>
                </a:schemeClr>
              </a:solidFill>
            </a:endParaRPr>
          </a:p>
          <a:p>
            <a:pPr lvl="2">
              <a:buFont typeface="Wingdings" panose="05000000000000000000" pitchFamily="2" charset="2"/>
              <a:buChar char="Ø"/>
            </a:pPr>
            <a:endParaRPr lang="pt-BR" dirty="0">
              <a:solidFill>
                <a:schemeClr val="accent5">
                  <a:lumMod val="75000"/>
                </a:schemeClr>
              </a:solidFill>
            </a:endParaRPr>
          </a:p>
          <a:p>
            <a:pPr lvl="2">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sz="4617" dirty="0">
              <a:solidFill>
                <a:schemeClr val="accent5">
                  <a:lumMod val="75000"/>
                </a:schemeClr>
              </a:solidFill>
            </a:endParaRPr>
          </a:p>
          <a:p>
            <a:pPr lvl="1">
              <a:buFont typeface="Wingdings" panose="05000000000000000000" pitchFamily="2" charset="2"/>
              <a:buChar char="Ø"/>
            </a:pPr>
            <a:endParaRPr lang="pt-BR" sz="4617" dirty="0">
              <a:solidFill>
                <a:schemeClr val="accent5">
                  <a:lumMod val="75000"/>
                </a:schemeClr>
              </a:solidFill>
            </a:endParaRPr>
          </a:p>
          <a:p>
            <a:pPr marL="753923" lvl="1"/>
            <a:endParaRPr lang="pt-BR" sz="4617"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endParaRPr lang="pt-BR" dirty="0">
              <a:solidFill>
                <a:schemeClr val="accent5">
                  <a:lumMod val="75000"/>
                </a:schemeClr>
              </a:solidFill>
            </a:endParaRPr>
          </a:p>
          <a:p>
            <a:endParaRPr lang="pt-BR" dirty="0">
              <a:solidFill>
                <a:schemeClr val="accent5">
                  <a:lumMod val="75000"/>
                </a:schemeClr>
              </a:solidFill>
            </a:endParaRPr>
          </a:p>
          <a:p>
            <a:endParaRPr lang="pt-BR" dirty="0">
              <a:solidFill>
                <a:schemeClr val="accent5">
                  <a:lumMod val="75000"/>
                </a:schemeClr>
              </a:solidFill>
            </a:endParaRPr>
          </a:p>
          <a:p>
            <a:endParaRPr lang="pt-BR" dirty="0">
              <a:solidFill>
                <a:schemeClr val="accent5">
                  <a:lumMod val="75000"/>
                </a:schemeClr>
              </a:solidFill>
            </a:endParaRPr>
          </a:p>
          <a:p>
            <a:endParaRPr lang="pt-BR" dirty="0">
              <a:solidFill>
                <a:schemeClr val="accent5">
                  <a:lumMod val="75000"/>
                </a:schemeClr>
              </a:solidFill>
            </a:endParaRPr>
          </a:p>
          <a:p>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1">
              <a:buFont typeface="Wingdings" panose="05000000000000000000" pitchFamily="2" charset="2"/>
              <a:buChar char="Ø"/>
            </a:pPr>
            <a:endParaRPr lang="pt-BR" dirty="0">
              <a:solidFill>
                <a:schemeClr val="accent5">
                  <a:lumMod val="75000"/>
                </a:schemeClr>
              </a:solidFill>
            </a:endParaRPr>
          </a:p>
          <a:p>
            <a:pPr lvl="2">
              <a:buFont typeface="Wingdings" panose="05000000000000000000" pitchFamily="2" charset="2"/>
              <a:buChar char="§"/>
            </a:pPr>
            <a:endParaRPr lang="pt-BR" i="1" dirty="0">
              <a:solidFill>
                <a:schemeClr val="accent5">
                  <a:lumMod val="75000"/>
                </a:schemeClr>
              </a:solidFill>
            </a:endParaRPr>
          </a:p>
          <a:p>
            <a:endParaRPr lang="pt-BR" dirty="0">
              <a:solidFill>
                <a:schemeClr val="accent5">
                  <a:lumMod val="75000"/>
                </a:schemeClr>
              </a:solidFill>
            </a:endParaRPr>
          </a:p>
          <a:p>
            <a:endParaRPr lang="pt-BR" dirty="0"/>
          </a:p>
          <a:p>
            <a:endParaRPr lang="pt-BR" dirty="0"/>
          </a:p>
          <a:p>
            <a:pPr marL="753923" lvl="1"/>
            <a:endParaRPr lang="pt-BR" dirty="0"/>
          </a:p>
        </p:txBody>
      </p:sp>
      <p:sp>
        <p:nvSpPr>
          <p:cNvPr id="5" name="CaixaDeTexto 4"/>
          <p:cNvSpPr txBox="1"/>
          <p:nvPr/>
        </p:nvSpPr>
        <p:spPr>
          <a:xfrm>
            <a:off x="4032250" y="507773"/>
            <a:ext cx="13252521" cy="1015663"/>
          </a:xfrm>
          <a:prstGeom prst="rect">
            <a:avLst/>
          </a:prstGeom>
          <a:noFill/>
        </p:spPr>
        <p:txBody>
          <a:bodyPr wrap="square" rtlCol="0">
            <a:spAutoFit/>
          </a:bodyPr>
          <a:lstStyle/>
          <a:p>
            <a:pPr algn="ctr"/>
            <a:r>
              <a:rPr lang="pt-BR" sz="6000" b="1" spc="-75" dirty="0" smtClean="0">
                <a:solidFill>
                  <a:srgbClr val="2D4D7E"/>
                </a:solidFill>
                <a:latin typeface="Calibri"/>
                <a:ea typeface="+mj-ea"/>
                <a:cs typeface="Calibri"/>
              </a:rPr>
              <a:t>Unitização (Individualização da Produção)</a:t>
            </a:r>
            <a:endParaRPr lang="pt-BR" sz="6000" b="1" spc="-75" dirty="0">
              <a:solidFill>
                <a:srgbClr val="2D4D7E"/>
              </a:solidFill>
              <a:latin typeface="Calibri"/>
              <a:ea typeface="+mj-ea"/>
              <a:cs typeface="Calibri"/>
            </a:endParaRPr>
          </a:p>
        </p:txBody>
      </p:sp>
      <p:sp>
        <p:nvSpPr>
          <p:cNvPr id="6" name="Retângulo 5">
            <a:extLst>
              <a:ext uri="{FF2B5EF4-FFF2-40B4-BE49-F238E27FC236}">
                <a16:creationId xmlns:a16="http://schemas.microsoft.com/office/drawing/2014/main" xmlns="" id="{5F693948-0F62-4F8C-9E99-F7A5A617DD8E}"/>
              </a:ext>
            </a:extLst>
          </p:cNvPr>
          <p:cNvSpPr/>
          <p:nvPr/>
        </p:nvSpPr>
        <p:spPr>
          <a:xfrm rot="19775489">
            <a:off x="5717424" y="7220653"/>
            <a:ext cx="15817594" cy="13702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596" dirty="0"/>
              <a:t>PRODUÇÃO DEPREDATÓRIA</a:t>
            </a:r>
          </a:p>
        </p:txBody>
      </p:sp>
    </p:spTree>
    <p:extLst>
      <p:ext uri="{BB962C8B-B14F-4D97-AF65-F5344CB8AC3E}">
        <p14:creationId xmlns:p14="http://schemas.microsoft.com/office/powerpoint/2010/main" val="18666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_conteúdo">
  <a:themeElements>
    <a:clrScheme name="TEMA CORES PPSA">
      <a:dk1>
        <a:srgbClr val="022040"/>
      </a:dk1>
      <a:lt1>
        <a:srgbClr val="FFFFFF"/>
      </a:lt1>
      <a:dk2>
        <a:srgbClr val="008192"/>
      </a:dk2>
      <a:lt2>
        <a:srgbClr val="FFFFFF"/>
      </a:lt2>
      <a:accent1>
        <a:srgbClr val="022040"/>
      </a:accent1>
      <a:accent2>
        <a:srgbClr val="11617F"/>
      </a:accent2>
      <a:accent3>
        <a:srgbClr val="008192"/>
      </a:accent3>
      <a:accent4>
        <a:srgbClr val="00999B"/>
      </a:accent4>
      <a:accent5>
        <a:srgbClr val="5CA551"/>
      </a:accent5>
      <a:accent6>
        <a:srgbClr val="F4D222"/>
      </a:accent6>
      <a:hlink>
        <a:srgbClr val="022040"/>
      </a:hlink>
      <a:folHlink>
        <a:srgbClr val="5CA5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192"/>
        </a:solidFill>
        <a:effectLst/>
      </a:spPr>
      <a:bodyPr rtlCol="0" anchor="ctr"/>
      <a:lstStyle>
        <a:defPPr algn="ctr">
          <a:lnSpc>
            <a:spcPct val="90000"/>
          </a:lnSpc>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_conteúdo">
  <a:themeElements>
    <a:clrScheme name="TEMA CORES PPSA">
      <a:dk1>
        <a:srgbClr val="022040"/>
      </a:dk1>
      <a:lt1>
        <a:srgbClr val="FFFFFF"/>
      </a:lt1>
      <a:dk2>
        <a:srgbClr val="008192"/>
      </a:dk2>
      <a:lt2>
        <a:srgbClr val="FFFFFF"/>
      </a:lt2>
      <a:accent1>
        <a:srgbClr val="022040"/>
      </a:accent1>
      <a:accent2>
        <a:srgbClr val="11617F"/>
      </a:accent2>
      <a:accent3>
        <a:srgbClr val="008192"/>
      </a:accent3>
      <a:accent4>
        <a:srgbClr val="00999B"/>
      </a:accent4>
      <a:accent5>
        <a:srgbClr val="5CA551"/>
      </a:accent5>
      <a:accent6>
        <a:srgbClr val="F4D222"/>
      </a:accent6>
      <a:hlink>
        <a:srgbClr val="022040"/>
      </a:hlink>
      <a:folHlink>
        <a:srgbClr val="5CA5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192"/>
        </a:solidFill>
        <a:effectLst/>
      </a:spPr>
      <a:bodyPr rtlCol="0" anchor="ctr"/>
      <a:lstStyle>
        <a:defPPr algn="ctr">
          <a:lnSpc>
            <a:spcPct val="90000"/>
          </a:lnSpc>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49500</TotalTime>
  <Words>2032</Words>
  <Application>Microsoft Office PowerPoint</Application>
  <PresentationFormat>Personalizar</PresentationFormat>
  <Paragraphs>190</Paragraphs>
  <Slides>21</Slides>
  <Notes>2</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21</vt:i4>
      </vt:variant>
    </vt:vector>
  </HeadingPairs>
  <TitlesOfParts>
    <vt:vector size="28" baseType="lpstr">
      <vt:lpstr>Arial</vt:lpstr>
      <vt:lpstr>Calibri</vt:lpstr>
      <vt:lpstr>Calibri Light</vt:lpstr>
      <vt:lpstr>Wingdings</vt:lpstr>
      <vt:lpstr>Office Theme</vt:lpstr>
      <vt:lpstr>Tema_conteúdo</vt:lpstr>
      <vt:lpstr>1_Tema_conteúdo</vt:lpstr>
      <vt:lpstr>Apresentação do PowerPoint</vt:lpstr>
      <vt:lpstr>Unificação de Operações</vt:lpstr>
      <vt:lpstr>Compartilhamento de Instalações</vt:lpstr>
      <vt:lpstr>Anexação de Áreas</vt:lpstr>
      <vt:lpstr>Anexação de Áreas</vt:lpstr>
      <vt:lpstr>Unificação de Campos</vt:lpstr>
      <vt:lpstr>Unificação de Campos</vt:lpstr>
      <vt:lpstr>Unitização (Individualização da Produção)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Unitização (Individualização da Produção)</vt:lpstr>
      <vt:lpstr>Unitização (Individualização da Produção)</vt:lpstr>
      <vt:lpstr>Coparticipação</vt:lpstr>
      <vt:lpstr>Apresentação do PowerPoint</vt:lpstr>
      <vt:lpstr>Apresentação do PowerPoint</vt:lpstr>
      <vt:lpstr>Coparticipação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PRÉ-SAL PETRÓLEO</dc:title>
  <dc:creator>andrea dunningham</dc:creator>
  <cp:lastModifiedBy>Usuário do Windows</cp:lastModifiedBy>
  <cp:revision>581</cp:revision>
  <cp:lastPrinted>2019-02-13T11:20:36Z</cp:lastPrinted>
  <dcterms:created xsi:type="dcterms:W3CDTF">2018-11-20T14:23:33Z</dcterms:created>
  <dcterms:modified xsi:type="dcterms:W3CDTF">2022-03-17T13:35:02Z</dcterms:modified>
</cp:coreProperties>
</file>