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63" r:id="rId5"/>
    <p:sldMasterId id="2147483666" r:id="rId6"/>
  </p:sldMasterIdLst>
  <p:notesMasterIdLst>
    <p:notesMasterId r:id="rId14"/>
  </p:notesMasterIdLst>
  <p:sldIdLst>
    <p:sldId id="1471" r:id="rId7"/>
    <p:sldId id="1479" r:id="rId8"/>
    <p:sldId id="1478" r:id="rId9"/>
    <p:sldId id="1548" r:id="rId10"/>
    <p:sldId id="1485" r:id="rId11"/>
    <p:sldId id="1486" r:id="rId12"/>
    <p:sldId id="1487" r:id="rId1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5E9078-6BA7-4C32-8E0F-595BCBC70A82}" type="datetimeFigureOut">
              <a:rPr lang="pt-BR" smtClean="0"/>
              <a:t>27/01/2023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A8109E-18FA-49A0-9014-732F4E4C5C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3464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867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41E5B3-7BA8-4D9C-8E84-522CB2F809AE}" type="slidenum">
              <a:rPr kumimoji="0" lang="pt-BR" sz="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867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pt-BR" sz="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71888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335635" y="2834105"/>
            <a:ext cx="2685126" cy="2684965"/>
          </a:xfrm>
          <a:prstGeom prst="rect">
            <a:avLst/>
          </a:prstGeom>
          <a:noFill/>
          <a:ln>
            <a:noFill/>
          </a:ln>
        </p:spPr>
        <p:txBody>
          <a:bodyPr lIns="48666" tIns="48666" rIns="48666" bIns="48666" anchor="ctr" anchorCtr="0">
            <a:noAutofit/>
          </a:bodyPr>
          <a:lstStyle/>
          <a:p>
            <a:r>
              <a:rPr lang="pt-BR" dirty="0"/>
              <a:t>2021:</a:t>
            </a:r>
            <a:r>
              <a:rPr lang="pt-BR" baseline="0" dirty="0"/>
              <a:t> 1,223</a:t>
            </a:r>
            <a:endParaRPr dirty="0"/>
          </a:p>
        </p:txBody>
      </p:sp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-307975" y="447675"/>
            <a:ext cx="3973513" cy="22367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399905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335635" y="2834105"/>
            <a:ext cx="2685126" cy="2684965"/>
          </a:xfrm>
          <a:prstGeom prst="rect">
            <a:avLst/>
          </a:prstGeom>
          <a:noFill/>
          <a:ln>
            <a:noFill/>
          </a:ln>
        </p:spPr>
        <p:txBody>
          <a:bodyPr lIns="48666" tIns="48666" rIns="48666" bIns="48666" anchor="ctr" anchorCtr="0">
            <a:noAutofit/>
          </a:bodyPr>
          <a:lstStyle/>
          <a:p>
            <a:pPr marL="0" marR="0" lvl="0" indent="0" algn="l" defTabSz="7242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9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Indicador de cumprimento da Comercialização de óleo (IC): </a:t>
            </a:r>
            <a:r>
              <a:rPr lang="pt-BR" sz="1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Este indicador começou a ser medido em 2020. A previsão do volume de comercialização carrega muitas incertezas e depende do cumprimento da produção prevista pelo operador. </a:t>
            </a:r>
          </a:p>
          <a:p>
            <a:pPr marL="0" marR="0" lvl="0" indent="0" algn="l" defTabSz="7242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7242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7242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</a:rPr>
              <a:t>Indicador de Avaliação de desempenho da Diretoria Colegiada pelo CA: </a:t>
            </a:r>
            <a:r>
              <a:rPr lang="pt-BR" sz="1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Este indicador começou a ser medido em 2020 em referência ao ano de 2019, e obteve 100% como resultado. A meta de 100% se manterá para o ano de 2021, referente ao ano de 2020.</a:t>
            </a:r>
            <a:endParaRPr lang="pt-BR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dirty="0"/>
          </a:p>
        </p:txBody>
      </p:sp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-307975" y="447675"/>
            <a:ext cx="3973513" cy="22367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257539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335635" y="2834105"/>
            <a:ext cx="2685126" cy="2684965"/>
          </a:xfrm>
          <a:prstGeom prst="rect">
            <a:avLst/>
          </a:prstGeom>
          <a:noFill/>
          <a:ln>
            <a:noFill/>
          </a:ln>
        </p:spPr>
        <p:txBody>
          <a:bodyPr lIns="48666" tIns="48666" rIns="48666" bIns="48666" anchor="ctr" anchorCtr="0">
            <a:noAutofit/>
          </a:bodyPr>
          <a:lstStyle/>
          <a:p>
            <a:endParaRPr/>
          </a:p>
        </p:txBody>
      </p:sp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-307975" y="447675"/>
            <a:ext cx="3973513" cy="22367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094817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335635" y="2834105"/>
            <a:ext cx="2685126" cy="2684965"/>
          </a:xfrm>
          <a:prstGeom prst="rect">
            <a:avLst/>
          </a:prstGeom>
          <a:noFill/>
          <a:ln>
            <a:noFill/>
          </a:ln>
        </p:spPr>
        <p:txBody>
          <a:bodyPr lIns="48666" tIns="48666" rIns="48666" bIns="48666" anchor="ctr" anchorCtr="0">
            <a:noAutofit/>
          </a:bodyPr>
          <a:lstStyle/>
          <a:p>
            <a:endParaRPr/>
          </a:p>
        </p:txBody>
      </p:sp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-307975" y="447675"/>
            <a:ext cx="3973513" cy="22367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018048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335635" y="2834105"/>
            <a:ext cx="2685126" cy="2684965"/>
          </a:xfrm>
          <a:prstGeom prst="rect">
            <a:avLst/>
          </a:prstGeom>
          <a:noFill/>
          <a:ln>
            <a:noFill/>
          </a:ln>
        </p:spPr>
        <p:txBody>
          <a:bodyPr lIns="48666" tIns="48666" rIns="48666" bIns="48666" anchor="ctr" anchorCtr="0">
            <a:noAutofit/>
          </a:bodyPr>
          <a:lstStyle/>
          <a:p>
            <a:endParaRPr/>
          </a:p>
        </p:txBody>
      </p:sp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-307975" y="447675"/>
            <a:ext cx="3973513" cy="22367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11365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ertur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água, navio, céu, ao ar livre&#10;&#10;Descrição gerada automaticamente">
            <a:extLst>
              <a:ext uri="{FF2B5EF4-FFF2-40B4-BE49-F238E27FC236}">
                <a16:creationId xmlns:a16="http://schemas.microsoft.com/office/drawing/2014/main" id="{775E8919-C5B0-43F3-8101-8BA50DCBC5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42"/>
            <a:ext cx="12192000" cy="6857519"/>
          </a:xfrm>
          <a:prstGeom prst="rect">
            <a:avLst/>
          </a:prstGeom>
        </p:spPr>
      </p:pic>
      <p:sp>
        <p:nvSpPr>
          <p:cNvPr id="5" name="object 4">
            <a:extLst>
              <a:ext uri="{FF2B5EF4-FFF2-40B4-BE49-F238E27FC236}">
                <a16:creationId xmlns:a16="http://schemas.microsoft.com/office/drawing/2014/main" id="{2451A4D8-F287-4093-9F05-30E661B6698C}"/>
              </a:ext>
            </a:extLst>
          </p:cNvPr>
          <p:cNvSpPr/>
          <p:nvPr userDrawn="1"/>
        </p:nvSpPr>
        <p:spPr>
          <a:xfrm>
            <a:off x="0" y="2732043"/>
            <a:ext cx="3235925" cy="4125582"/>
          </a:xfrm>
          <a:custGeom>
            <a:avLst/>
            <a:gdLst/>
            <a:ahLst/>
            <a:cxnLst/>
            <a:rect l="l" t="t" r="r" b="b"/>
            <a:pathLst>
              <a:path w="5335905" h="6803390">
                <a:moveTo>
                  <a:pt x="0" y="0"/>
                </a:moveTo>
                <a:lnTo>
                  <a:pt x="0" y="6803216"/>
                </a:lnTo>
                <a:lnTo>
                  <a:pt x="5335837" y="6803216"/>
                </a:lnTo>
                <a:lnTo>
                  <a:pt x="5335837" y="3183934"/>
                </a:lnTo>
                <a:lnTo>
                  <a:pt x="5331269" y="3140538"/>
                </a:lnTo>
                <a:lnTo>
                  <a:pt x="5319643" y="3095786"/>
                </a:lnTo>
                <a:lnTo>
                  <a:pt x="5301626" y="3050726"/>
                </a:lnTo>
                <a:lnTo>
                  <a:pt x="5277884" y="3006404"/>
                </a:lnTo>
                <a:lnTo>
                  <a:pt x="5249086" y="2963867"/>
                </a:lnTo>
                <a:lnTo>
                  <a:pt x="5248573" y="2963867"/>
                </a:lnTo>
                <a:lnTo>
                  <a:pt x="5249044" y="2963773"/>
                </a:lnTo>
                <a:lnTo>
                  <a:pt x="5219199" y="2927760"/>
                </a:lnTo>
                <a:lnTo>
                  <a:pt x="5186352" y="2894879"/>
                </a:lnTo>
                <a:lnTo>
                  <a:pt x="5150957" y="2865985"/>
                </a:lnTo>
                <a:lnTo>
                  <a:pt x="5113467" y="284193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747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F25FA034-F50A-4D2E-9CD0-4305F77094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98" r="81080"/>
          <a:stretch/>
        </p:blipFill>
        <p:spPr>
          <a:xfrm>
            <a:off x="1" y="4491779"/>
            <a:ext cx="2306699" cy="2365981"/>
          </a:xfrm>
          <a:prstGeom prst="rect">
            <a:avLst/>
          </a:prstGeom>
        </p:spPr>
      </p:pic>
      <p:sp>
        <p:nvSpPr>
          <p:cNvPr id="10" name="Título 2">
            <a:extLst>
              <a:ext uri="{FF2B5EF4-FFF2-40B4-BE49-F238E27FC236}">
                <a16:creationId xmlns:a16="http://schemas.microsoft.com/office/drawing/2014/main" id="{5B249C66-D68B-41B5-8757-5C4D47B64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236" y="2458021"/>
            <a:ext cx="6436028" cy="1325584"/>
          </a:xfrm>
        </p:spPr>
        <p:txBody>
          <a:bodyPr/>
          <a:lstStyle>
            <a:lvl1pPr>
              <a:lnSpc>
                <a:spcPct val="77000"/>
              </a:lnSpc>
              <a:defRPr sz="6388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17" name="Espaço Reservado para Texto 10">
            <a:extLst>
              <a:ext uri="{FF2B5EF4-FFF2-40B4-BE49-F238E27FC236}">
                <a16:creationId xmlns:a16="http://schemas.microsoft.com/office/drawing/2014/main" id="{C8DFEAF4-01C8-466D-A6D8-4D543A9329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74236" y="3849342"/>
            <a:ext cx="6436028" cy="1427635"/>
          </a:xfrm>
          <a:prstGeom prst="rect">
            <a:avLst/>
          </a:prstGeom>
        </p:spPr>
        <p:txBody>
          <a:bodyPr>
            <a:spAutoFit/>
          </a:bodyPr>
          <a:lstStyle>
            <a:lvl1pPr marL="7701" marR="0" indent="0" algn="l" defTabSz="551016" rtl="0" eaLnBrk="1" fontAlgn="auto" latinLnBrk="0" hangingPunct="1">
              <a:lnSpc>
                <a:spcPts val="3350"/>
              </a:lnSpc>
              <a:spcBef>
                <a:spcPts val="58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2170" b="0" kern="1200" cap="all" spc="0" baseline="0" dirty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>
              <a:lnSpc>
                <a:spcPts val="5525"/>
              </a:lnSpc>
              <a:spcBef>
                <a:spcPts val="95"/>
              </a:spcBef>
            </a:pPr>
            <a:r>
              <a:rPr lang="it-IT" sz="2983" cap="all" baseline="0" dirty="0">
                <a:latin typeface="Calibri"/>
                <a:cs typeface="Calibri"/>
              </a:rPr>
              <a:t>Clique aqui para adicionar um subtítulo</a:t>
            </a:r>
          </a:p>
        </p:txBody>
      </p:sp>
    </p:spTree>
    <p:extLst>
      <p:ext uri="{BB962C8B-B14F-4D97-AF65-F5344CB8AC3E}">
        <p14:creationId xmlns:p14="http://schemas.microsoft.com/office/powerpoint/2010/main" val="3825213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3666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4877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41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767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ertur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água, navio, céu, ao ar livre&#10;&#10;Descrição gerada automaticamente">
            <a:extLst>
              <a:ext uri="{FF2B5EF4-FFF2-40B4-BE49-F238E27FC236}">
                <a16:creationId xmlns:a16="http://schemas.microsoft.com/office/drawing/2014/main" id="{775E8919-C5B0-43F3-8101-8BA50DCBC5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42"/>
            <a:ext cx="12192000" cy="6857519"/>
          </a:xfrm>
          <a:prstGeom prst="rect">
            <a:avLst/>
          </a:prstGeom>
        </p:spPr>
      </p:pic>
      <p:sp>
        <p:nvSpPr>
          <p:cNvPr id="5" name="object 4">
            <a:extLst>
              <a:ext uri="{FF2B5EF4-FFF2-40B4-BE49-F238E27FC236}">
                <a16:creationId xmlns:a16="http://schemas.microsoft.com/office/drawing/2014/main" id="{2451A4D8-F287-4093-9F05-30E661B6698C}"/>
              </a:ext>
            </a:extLst>
          </p:cNvPr>
          <p:cNvSpPr/>
          <p:nvPr userDrawn="1"/>
        </p:nvSpPr>
        <p:spPr>
          <a:xfrm>
            <a:off x="0" y="2732043"/>
            <a:ext cx="3235925" cy="4125582"/>
          </a:xfrm>
          <a:custGeom>
            <a:avLst/>
            <a:gdLst/>
            <a:ahLst/>
            <a:cxnLst/>
            <a:rect l="l" t="t" r="r" b="b"/>
            <a:pathLst>
              <a:path w="5335905" h="6803390">
                <a:moveTo>
                  <a:pt x="0" y="0"/>
                </a:moveTo>
                <a:lnTo>
                  <a:pt x="0" y="6803216"/>
                </a:lnTo>
                <a:lnTo>
                  <a:pt x="5335837" y="6803216"/>
                </a:lnTo>
                <a:lnTo>
                  <a:pt x="5335837" y="3183934"/>
                </a:lnTo>
                <a:lnTo>
                  <a:pt x="5331269" y="3140538"/>
                </a:lnTo>
                <a:lnTo>
                  <a:pt x="5319643" y="3095786"/>
                </a:lnTo>
                <a:lnTo>
                  <a:pt x="5301626" y="3050726"/>
                </a:lnTo>
                <a:lnTo>
                  <a:pt x="5277884" y="3006404"/>
                </a:lnTo>
                <a:lnTo>
                  <a:pt x="5249086" y="2963867"/>
                </a:lnTo>
                <a:lnTo>
                  <a:pt x="5248573" y="2963867"/>
                </a:lnTo>
                <a:lnTo>
                  <a:pt x="5249044" y="2963773"/>
                </a:lnTo>
                <a:lnTo>
                  <a:pt x="5219199" y="2927760"/>
                </a:lnTo>
                <a:lnTo>
                  <a:pt x="5186352" y="2894879"/>
                </a:lnTo>
                <a:lnTo>
                  <a:pt x="5150957" y="2865985"/>
                </a:lnTo>
                <a:lnTo>
                  <a:pt x="5113467" y="284193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747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F25FA034-F50A-4D2E-9CD0-4305F77094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98" r="81080"/>
          <a:stretch/>
        </p:blipFill>
        <p:spPr>
          <a:xfrm>
            <a:off x="1" y="4491779"/>
            <a:ext cx="2306699" cy="2365981"/>
          </a:xfrm>
          <a:prstGeom prst="rect">
            <a:avLst/>
          </a:prstGeom>
        </p:spPr>
      </p:pic>
      <p:sp>
        <p:nvSpPr>
          <p:cNvPr id="10" name="Título 2">
            <a:extLst>
              <a:ext uri="{FF2B5EF4-FFF2-40B4-BE49-F238E27FC236}">
                <a16:creationId xmlns:a16="http://schemas.microsoft.com/office/drawing/2014/main" id="{5B249C66-D68B-41B5-8757-5C4D47B64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236" y="2458021"/>
            <a:ext cx="6436028" cy="1325584"/>
          </a:xfrm>
        </p:spPr>
        <p:txBody>
          <a:bodyPr/>
          <a:lstStyle>
            <a:lvl1pPr>
              <a:lnSpc>
                <a:spcPct val="77000"/>
              </a:lnSpc>
              <a:defRPr sz="6388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17" name="Espaço Reservado para Texto 10">
            <a:extLst>
              <a:ext uri="{FF2B5EF4-FFF2-40B4-BE49-F238E27FC236}">
                <a16:creationId xmlns:a16="http://schemas.microsoft.com/office/drawing/2014/main" id="{C8DFEAF4-01C8-466D-A6D8-4D543A9329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74236" y="3849342"/>
            <a:ext cx="6436028" cy="1427635"/>
          </a:xfrm>
          <a:prstGeom prst="rect">
            <a:avLst/>
          </a:prstGeom>
        </p:spPr>
        <p:txBody>
          <a:bodyPr>
            <a:spAutoFit/>
          </a:bodyPr>
          <a:lstStyle>
            <a:lvl1pPr marL="7701" marR="0" indent="0" algn="l" defTabSz="551016" rtl="0" eaLnBrk="1" fontAlgn="auto" latinLnBrk="0" hangingPunct="1">
              <a:lnSpc>
                <a:spcPts val="3350"/>
              </a:lnSpc>
              <a:spcBef>
                <a:spcPts val="58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2170" b="0" kern="1200" cap="all" spc="0" baseline="0" dirty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>
              <a:lnSpc>
                <a:spcPts val="5525"/>
              </a:lnSpc>
              <a:spcBef>
                <a:spcPts val="95"/>
              </a:spcBef>
            </a:pPr>
            <a:r>
              <a:rPr lang="it-IT" sz="2983" cap="all" baseline="0" dirty="0">
                <a:latin typeface="Calibri"/>
                <a:cs typeface="Calibri"/>
              </a:rPr>
              <a:t>Clique aqui para adicionar um subtítulo</a:t>
            </a:r>
          </a:p>
        </p:txBody>
      </p:sp>
    </p:spTree>
    <p:extLst>
      <p:ext uri="{BB962C8B-B14F-4D97-AF65-F5344CB8AC3E}">
        <p14:creationId xmlns:p14="http://schemas.microsoft.com/office/powerpoint/2010/main" val="2469350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81953" y="0"/>
            <a:ext cx="12190636" cy="6890210"/>
            <a:chOff x="108918" y="-1"/>
            <a:chExt cx="16201800" cy="9186947"/>
          </a:xfrm>
        </p:grpSpPr>
        <p:pic>
          <p:nvPicPr>
            <p:cNvPr id="8" name="Picture 7" descr="capa-01.png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503"/>
            <a:stretch/>
          </p:blipFill>
          <p:spPr>
            <a:xfrm>
              <a:off x="108918" y="-1"/>
              <a:ext cx="16201800" cy="9186947"/>
            </a:xfrm>
            <a:prstGeom prst="rect">
              <a:avLst/>
            </a:prstGeom>
          </p:spPr>
        </p:pic>
        <p:pic>
          <p:nvPicPr>
            <p:cNvPr id="9" name="Picture 8" descr="151218guia_de_marca_021-01.pn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22815" y="3160272"/>
              <a:ext cx="2860471" cy="48372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82233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543140" rtl="0" eaLnBrk="1" latinLnBrk="0" hangingPunct="1">
        <a:spcBef>
          <a:spcPct val="0"/>
        </a:spcBef>
        <a:buNone/>
        <a:defRPr sz="52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7355" indent="-407355" algn="l" defTabSz="543140" rtl="0" eaLnBrk="1" latinLnBrk="0" hangingPunct="1">
        <a:spcBef>
          <a:spcPct val="20000"/>
        </a:spcBef>
        <a:buFont typeface="Arial"/>
        <a:buChar char="•"/>
        <a:defRPr sz="3825" kern="1200">
          <a:solidFill>
            <a:schemeClr val="tx1"/>
          </a:solidFill>
          <a:latin typeface="+mn-lt"/>
          <a:ea typeface="+mn-ea"/>
          <a:cs typeface="+mn-cs"/>
        </a:defRPr>
      </a:lvl1pPr>
      <a:lvl2pPr marL="882601" indent="-339462" algn="l" defTabSz="543140" rtl="0" eaLnBrk="1" latinLnBrk="0" hangingPunct="1">
        <a:spcBef>
          <a:spcPct val="20000"/>
        </a:spcBef>
        <a:buFont typeface="Arial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57847" indent="-271569" algn="l" defTabSz="543140" rtl="0" eaLnBrk="1" latinLnBrk="0" hangingPunct="1">
        <a:spcBef>
          <a:spcPct val="20000"/>
        </a:spcBef>
        <a:buFont typeface="Arial"/>
        <a:buChar char="•"/>
        <a:defRPr sz="2850" kern="1200">
          <a:solidFill>
            <a:schemeClr val="tx1"/>
          </a:solidFill>
          <a:latin typeface="+mn-lt"/>
          <a:ea typeface="+mn-ea"/>
          <a:cs typeface="+mn-cs"/>
        </a:defRPr>
      </a:lvl3pPr>
      <a:lvl4pPr marL="1900988" indent="-271569" algn="l" defTabSz="54314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4125" indent="-271569" algn="l" defTabSz="543140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87263" indent="-271569" algn="l" defTabSz="54314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0404" indent="-271569" algn="l" defTabSz="54314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3544" indent="-271569" algn="l" defTabSz="54314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16681" indent="-271569" algn="l" defTabSz="54314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3140" rtl="0" eaLnBrk="1" latinLnBrk="0" hangingPunct="1">
        <a:defRPr sz="2175" kern="1200">
          <a:solidFill>
            <a:schemeClr val="tx1"/>
          </a:solidFill>
          <a:latin typeface="+mn-lt"/>
          <a:ea typeface="+mn-ea"/>
          <a:cs typeface="+mn-cs"/>
        </a:defRPr>
      </a:lvl1pPr>
      <a:lvl2pPr marL="543140" algn="l" defTabSz="543140" rtl="0" eaLnBrk="1" latinLnBrk="0" hangingPunct="1">
        <a:defRPr sz="2175" kern="1200">
          <a:solidFill>
            <a:schemeClr val="tx1"/>
          </a:solidFill>
          <a:latin typeface="+mn-lt"/>
          <a:ea typeface="+mn-ea"/>
          <a:cs typeface="+mn-cs"/>
        </a:defRPr>
      </a:lvl2pPr>
      <a:lvl3pPr marL="1086278" algn="l" defTabSz="543140" rtl="0" eaLnBrk="1" latinLnBrk="0" hangingPunct="1">
        <a:defRPr sz="2175" kern="1200">
          <a:solidFill>
            <a:schemeClr val="tx1"/>
          </a:solidFill>
          <a:latin typeface="+mn-lt"/>
          <a:ea typeface="+mn-ea"/>
          <a:cs typeface="+mn-cs"/>
        </a:defRPr>
      </a:lvl3pPr>
      <a:lvl4pPr marL="1629416" algn="l" defTabSz="543140" rtl="0" eaLnBrk="1" latinLnBrk="0" hangingPunct="1">
        <a:defRPr sz="2175" kern="1200">
          <a:solidFill>
            <a:schemeClr val="tx1"/>
          </a:solidFill>
          <a:latin typeface="+mn-lt"/>
          <a:ea typeface="+mn-ea"/>
          <a:cs typeface="+mn-cs"/>
        </a:defRPr>
      </a:lvl4pPr>
      <a:lvl5pPr marL="2172557" algn="l" defTabSz="543140" rtl="0" eaLnBrk="1" latinLnBrk="0" hangingPunct="1">
        <a:defRPr sz="2175" kern="1200">
          <a:solidFill>
            <a:schemeClr val="tx1"/>
          </a:solidFill>
          <a:latin typeface="+mn-lt"/>
          <a:ea typeface="+mn-ea"/>
          <a:cs typeface="+mn-cs"/>
        </a:defRPr>
      </a:lvl5pPr>
      <a:lvl6pPr marL="2715694" algn="l" defTabSz="543140" rtl="0" eaLnBrk="1" latinLnBrk="0" hangingPunct="1">
        <a:defRPr sz="2175" kern="1200">
          <a:solidFill>
            <a:schemeClr val="tx1"/>
          </a:solidFill>
          <a:latin typeface="+mn-lt"/>
          <a:ea typeface="+mn-ea"/>
          <a:cs typeface="+mn-cs"/>
        </a:defRPr>
      </a:lvl6pPr>
      <a:lvl7pPr marL="3258835" algn="l" defTabSz="543140" rtl="0" eaLnBrk="1" latinLnBrk="0" hangingPunct="1">
        <a:defRPr sz="2175" kern="1200">
          <a:solidFill>
            <a:schemeClr val="tx1"/>
          </a:solidFill>
          <a:latin typeface="+mn-lt"/>
          <a:ea typeface="+mn-ea"/>
          <a:cs typeface="+mn-cs"/>
        </a:defRPr>
      </a:lvl7pPr>
      <a:lvl8pPr marL="3801974" algn="l" defTabSz="543140" rtl="0" eaLnBrk="1" latinLnBrk="0" hangingPunct="1">
        <a:defRPr sz="2175" kern="1200">
          <a:solidFill>
            <a:schemeClr val="tx1"/>
          </a:solidFill>
          <a:latin typeface="+mn-lt"/>
          <a:ea typeface="+mn-ea"/>
          <a:cs typeface="+mn-cs"/>
        </a:defRPr>
      </a:lvl8pPr>
      <a:lvl9pPr marL="4345113" algn="l" defTabSz="543140" rtl="0" eaLnBrk="1" latinLnBrk="0" hangingPunct="1">
        <a:defRPr sz="21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 userDrawn="1"/>
        </p:nvSpPr>
        <p:spPr>
          <a:xfrm>
            <a:off x="6364161" y="1256180"/>
            <a:ext cx="5012697" cy="154657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724205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392" dirty="0"/>
              <a:t>CLICK PARA ADICIONAR O TÍTULO</a:t>
            </a:r>
          </a:p>
        </p:txBody>
      </p:sp>
      <p:sp>
        <p:nvSpPr>
          <p:cNvPr id="11" name="Subtitle 2"/>
          <p:cNvSpPr txBox="1">
            <a:spLocks/>
          </p:cNvSpPr>
          <p:nvPr userDrawn="1"/>
        </p:nvSpPr>
        <p:spPr>
          <a:xfrm>
            <a:off x="6364161" y="3031443"/>
            <a:ext cx="5012697" cy="116834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724205" rtl="0" eaLnBrk="1" latinLnBrk="0" hangingPunct="1">
              <a:spcBef>
                <a:spcPct val="20000"/>
              </a:spcBef>
              <a:buFont typeface="Arial"/>
              <a:buNone/>
              <a:defRPr sz="2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24205" indent="0" algn="ctr" defTabSz="724205" rtl="0" eaLnBrk="1" latinLnBrk="0" hangingPunct="1">
              <a:spcBef>
                <a:spcPct val="20000"/>
              </a:spcBef>
              <a:buFont typeface="Arial"/>
              <a:buNone/>
              <a:defRPr sz="4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448410" indent="0" algn="ctr" defTabSz="724205" rtl="0" eaLnBrk="1" latinLnBrk="0" hangingPunct="1">
              <a:spcBef>
                <a:spcPct val="20000"/>
              </a:spcBef>
              <a:buFont typeface="Arial"/>
              <a:buNone/>
              <a:defRPr sz="3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2172614" indent="0" algn="ctr" defTabSz="724205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896819" indent="0" algn="ctr" defTabSz="724205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621024" indent="0" algn="ctr" defTabSz="724205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4345229" indent="0" algn="ctr" defTabSz="724205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5069434" indent="0" algn="ctr" defTabSz="724205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5793638" indent="0" algn="ctr" defTabSz="724205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168"/>
              <a:t>CLIQUE PARA ADICIONAR </a:t>
            </a:r>
            <a:br>
              <a:rPr lang="pt-BR" sz="2168"/>
            </a:br>
            <a:r>
              <a:rPr lang="pt-BR" sz="2168"/>
              <a:t>O AUTOR / LOCAL E DATA</a:t>
            </a:r>
            <a:endParaRPr lang="pt-BR" sz="2168" dirty="0"/>
          </a:p>
        </p:txBody>
      </p:sp>
      <p:pic>
        <p:nvPicPr>
          <p:cNvPr id="12" name="Picture 11" descr="151218guia_de_marca_03-01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2347" y="1"/>
            <a:ext cx="1811127" cy="1012658"/>
          </a:xfrm>
          <a:prstGeom prst="rect">
            <a:avLst/>
          </a:prstGeom>
        </p:spPr>
      </p:pic>
      <p:pic>
        <p:nvPicPr>
          <p:cNvPr id="13" name="Picture 6" descr="Pre_Sal_Horiz_rgb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269" y="5861924"/>
            <a:ext cx="1602630" cy="1125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698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ctr" defTabSz="541445" rtl="0" eaLnBrk="1" latinLnBrk="0" hangingPunct="1">
        <a:spcBef>
          <a:spcPct val="0"/>
        </a:spcBef>
        <a:buNone/>
        <a:defRPr sz="52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6084" indent="-406084" algn="l" defTabSz="541445" rtl="0" eaLnBrk="1" latinLnBrk="0" hangingPunct="1">
        <a:spcBef>
          <a:spcPct val="20000"/>
        </a:spcBef>
        <a:buFont typeface="Arial"/>
        <a:buChar char="•"/>
        <a:defRPr sz="3813" kern="1200">
          <a:solidFill>
            <a:schemeClr val="tx1"/>
          </a:solidFill>
          <a:latin typeface="+mn-lt"/>
          <a:ea typeface="+mn-ea"/>
          <a:cs typeface="+mn-cs"/>
        </a:defRPr>
      </a:lvl1pPr>
      <a:lvl2pPr marL="879849" indent="-338403" algn="l" defTabSz="541445" rtl="0" eaLnBrk="1" latinLnBrk="0" hangingPunct="1">
        <a:spcBef>
          <a:spcPct val="20000"/>
        </a:spcBef>
        <a:buFont typeface="Arial"/>
        <a:buChar char="–"/>
        <a:defRPr sz="3290" kern="1200">
          <a:solidFill>
            <a:schemeClr val="tx1"/>
          </a:solidFill>
          <a:latin typeface="+mn-lt"/>
          <a:ea typeface="+mn-ea"/>
          <a:cs typeface="+mn-cs"/>
        </a:defRPr>
      </a:lvl2pPr>
      <a:lvl3pPr marL="1353613" indent="-270722" algn="l" defTabSz="541445" rtl="0" eaLnBrk="1" latinLnBrk="0" hangingPunct="1">
        <a:spcBef>
          <a:spcPct val="20000"/>
        </a:spcBef>
        <a:buFont typeface="Arial"/>
        <a:buChar char="•"/>
        <a:defRPr sz="2841" kern="1200">
          <a:solidFill>
            <a:schemeClr val="tx1"/>
          </a:solidFill>
          <a:latin typeface="+mn-lt"/>
          <a:ea typeface="+mn-ea"/>
          <a:cs typeface="+mn-cs"/>
        </a:defRPr>
      </a:lvl3pPr>
      <a:lvl4pPr marL="1895059" indent="-270722" algn="l" defTabSz="541445" rtl="0" eaLnBrk="1" latinLnBrk="0" hangingPunct="1">
        <a:spcBef>
          <a:spcPct val="20000"/>
        </a:spcBef>
        <a:buFont typeface="Arial"/>
        <a:buChar char="–"/>
        <a:defRPr sz="2392" kern="1200">
          <a:solidFill>
            <a:schemeClr val="tx1"/>
          </a:solidFill>
          <a:latin typeface="+mn-lt"/>
          <a:ea typeface="+mn-ea"/>
          <a:cs typeface="+mn-cs"/>
        </a:defRPr>
      </a:lvl4pPr>
      <a:lvl5pPr marL="2436504" indent="-270722" algn="l" defTabSz="541445" rtl="0" eaLnBrk="1" latinLnBrk="0" hangingPunct="1">
        <a:spcBef>
          <a:spcPct val="20000"/>
        </a:spcBef>
        <a:buFont typeface="Arial"/>
        <a:buChar char="»"/>
        <a:defRPr sz="2392" kern="1200">
          <a:solidFill>
            <a:schemeClr val="tx1"/>
          </a:solidFill>
          <a:latin typeface="+mn-lt"/>
          <a:ea typeface="+mn-ea"/>
          <a:cs typeface="+mn-cs"/>
        </a:defRPr>
      </a:lvl5pPr>
      <a:lvl6pPr marL="2977949" indent="-270722" algn="l" defTabSz="541445" rtl="0" eaLnBrk="1" latinLnBrk="0" hangingPunct="1">
        <a:spcBef>
          <a:spcPct val="20000"/>
        </a:spcBef>
        <a:buFont typeface="Arial"/>
        <a:buChar char="•"/>
        <a:defRPr sz="2392" kern="1200">
          <a:solidFill>
            <a:schemeClr val="tx1"/>
          </a:solidFill>
          <a:latin typeface="+mn-lt"/>
          <a:ea typeface="+mn-ea"/>
          <a:cs typeface="+mn-cs"/>
        </a:defRPr>
      </a:lvl6pPr>
      <a:lvl7pPr marL="3519395" indent="-270722" algn="l" defTabSz="541445" rtl="0" eaLnBrk="1" latinLnBrk="0" hangingPunct="1">
        <a:spcBef>
          <a:spcPct val="20000"/>
        </a:spcBef>
        <a:buFont typeface="Arial"/>
        <a:buChar char="•"/>
        <a:defRPr sz="2392" kern="1200">
          <a:solidFill>
            <a:schemeClr val="tx1"/>
          </a:solidFill>
          <a:latin typeface="+mn-lt"/>
          <a:ea typeface="+mn-ea"/>
          <a:cs typeface="+mn-cs"/>
        </a:defRPr>
      </a:lvl7pPr>
      <a:lvl8pPr marL="4060840" indent="-270722" algn="l" defTabSz="541445" rtl="0" eaLnBrk="1" latinLnBrk="0" hangingPunct="1">
        <a:spcBef>
          <a:spcPct val="20000"/>
        </a:spcBef>
        <a:buFont typeface="Arial"/>
        <a:buChar char="•"/>
        <a:defRPr sz="2392" kern="1200">
          <a:solidFill>
            <a:schemeClr val="tx1"/>
          </a:solidFill>
          <a:latin typeface="+mn-lt"/>
          <a:ea typeface="+mn-ea"/>
          <a:cs typeface="+mn-cs"/>
        </a:defRPr>
      </a:lvl8pPr>
      <a:lvl9pPr marL="4602286" indent="-270722" algn="l" defTabSz="541445" rtl="0" eaLnBrk="1" latinLnBrk="0" hangingPunct="1">
        <a:spcBef>
          <a:spcPct val="20000"/>
        </a:spcBef>
        <a:buFont typeface="Arial"/>
        <a:buChar char="•"/>
        <a:defRPr sz="239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1445" rtl="0" eaLnBrk="1" latinLnBrk="0" hangingPunct="1">
        <a:defRPr sz="2168" kern="1200">
          <a:solidFill>
            <a:schemeClr val="tx1"/>
          </a:solidFill>
          <a:latin typeface="+mn-lt"/>
          <a:ea typeface="+mn-ea"/>
          <a:cs typeface="+mn-cs"/>
        </a:defRPr>
      </a:lvl1pPr>
      <a:lvl2pPr marL="541445" algn="l" defTabSz="541445" rtl="0" eaLnBrk="1" latinLnBrk="0" hangingPunct="1">
        <a:defRPr sz="2168" kern="1200">
          <a:solidFill>
            <a:schemeClr val="tx1"/>
          </a:solidFill>
          <a:latin typeface="+mn-lt"/>
          <a:ea typeface="+mn-ea"/>
          <a:cs typeface="+mn-cs"/>
        </a:defRPr>
      </a:lvl2pPr>
      <a:lvl3pPr marL="1082891" algn="l" defTabSz="541445" rtl="0" eaLnBrk="1" latinLnBrk="0" hangingPunct="1">
        <a:defRPr sz="2168" kern="1200">
          <a:solidFill>
            <a:schemeClr val="tx1"/>
          </a:solidFill>
          <a:latin typeface="+mn-lt"/>
          <a:ea typeface="+mn-ea"/>
          <a:cs typeface="+mn-cs"/>
        </a:defRPr>
      </a:lvl3pPr>
      <a:lvl4pPr marL="1624336" algn="l" defTabSz="541445" rtl="0" eaLnBrk="1" latinLnBrk="0" hangingPunct="1">
        <a:defRPr sz="2168" kern="1200">
          <a:solidFill>
            <a:schemeClr val="tx1"/>
          </a:solidFill>
          <a:latin typeface="+mn-lt"/>
          <a:ea typeface="+mn-ea"/>
          <a:cs typeface="+mn-cs"/>
        </a:defRPr>
      </a:lvl4pPr>
      <a:lvl5pPr marL="2165782" algn="l" defTabSz="541445" rtl="0" eaLnBrk="1" latinLnBrk="0" hangingPunct="1">
        <a:defRPr sz="2168" kern="1200">
          <a:solidFill>
            <a:schemeClr val="tx1"/>
          </a:solidFill>
          <a:latin typeface="+mn-lt"/>
          <a:ea typeface="+mn-ea"/>
          <a:cs typeface="+mn-cs"/>
        </a:defRPr>
      </a:lvl5pPr>
      <a:lvl6pPr marL="2707226" algn="l" defTabSz="541445" rtl="0" eaLnBrk="1" latinLnBrk="0" hangingPunct="1">
        <a:defRPr sz="2168" kern="1200">
          <a:solidFill>
            <a:schemeClr val="tx1"/>
          </a:solidFill>
          <a:latin typeface="+mn-lt"/>
          <a:ea typeface="+mn-ea"/>
          <a:cs typeface="+mn-cs"/>
        </a:defRPr>
      </a:lvl6pPr>
      <a:lvl7pPr marL="3248672" algn="l" defTabSz="541445" rtl="0" eaLnBrk="1" latinLnBrk="0" hangingPunct="1">
        <a:defRPr sz="2168" kern="1200">
          <a:solidFill>
            <a:schemeClr val="tx1"/>
          </a:solidFill>
          <a:latin typeface="+mn-lt"/>
          <a:ea typeface="+mn-ea"/>
          <a:cs typeface="+mn-cs"/>
        </a:defRPr>
      </a:lvl7pPr>
      <a:lvl8pPr marL="3790118" algn="l" defTabSz="541445" rtl="0" eaLnBrk="1" latinLnBrk="0" hangingPunct="1">
        <a:defRPr sz="2168" kern="1200">
          <a:solidFill>
            <a:schemeClr val="tx1"/>
          </a:solidFill>
          <a:latin typeface="+mn-lt"/>
          <a:ea typeface="+mn-ea"/>
          <a:cs typeface="+mn-cs"/>
        </a:defRPr>
      </a:lvl8pPr>
      <a:lvl9pPr marL="4331562" algn="l" defTabSz="541445" rtl="0" eaLnBrk="1" latinLnBrk="0" hangingPunct="1">
        <a:defRPr sz="21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 userDrawn="1"/>
        </p:nvSpPr>
        <p:spPr>
          <a:xfrm>
            <a:off x="6364160" y="1256180"/>
            <a:ext cx="5012697" cy="154657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724205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CLICK PARA ADICIONAR O TÍTULO</a:t>
            </a:r>
          </a:p>
        </p:txBody>
      </p:sp>
      <p:sp>
        <p:nvSpPr>
          <p:cNvPr id="11" name="Subtitle 2"/>
          <p:cNvSpPr txBox="1">
            <a:spLocks/>
          </p:cNvSpPr>
          <p:nvPr userDrawn="1"/>
        </p:nvSpPr>
        <p:spPr>
          <a:xfrm>
            <a:off x="6364160" y="3031442"/>
            <a:ext cx="5012697" cy="116834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724205" rtl="0" eaLnBrk="1" latinLnBrk="0" hangingPunct="1">
              <a:spcBef>
                <a:spcPct val="20000"/>
              </a:spcBef>
              <a:buFont typeface="Arial"/>
              <a:buNone/>
              <a:defRPr sz="2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24205" indent="0" algn="ctr" defTabSz="724205" rtl="0" eaLnBrk="1" latinLnBrk="0" hangingPunct="1">
              <a:spcBef>
                <a:spcPct val="20000"/>
              </a:spcBef>
              <a:buFont typeface="Arial"/>
              <a:buNone/>
              <a:defRPr sz="4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448410" indent="0" algn="ctr" defTabSz="724205" rtl="0" eaLnBrk="1" latinLnBrk="0" hangingPunct="1">
              <a:spcBef>
                <a:spcPct val="20000"/>
              </a:spcBef>
              <a:buFont typeface="Arial"/>
              <a:buNone/>
              <a:defRPr sz="3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2172614" indent="0" algn="ctr" defTabSz="724205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896819" indent="0" algn="ctr" defTabSz="724205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621024" indent="0" algn="ctr" defTabSz="724205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4345229" indent="0" algn="ctr" defTabSz="724205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5069434" indent="0" algn="ctr" defTabSz="724205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5793638" indent="0" algn="ctr" defTabSz="724205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175"/>
              <a:t>CLIQUE PARA ADICIONAR </a:t>
            </a:r>
            <a:br>
              <a:rPr lang="pt-BR" sz="2175"/>
            </a:br>
            <a:r>
              <a:rPr lang="pt-BR" sz="2175"/>
              <a:t>O AUTOR / LOCAL E DATA</a:t>
            </a:r>
            <a:endParaRPr lang="pt-BR" sz="2175" dirty="0"/>
          </a:p>
        </p:txBody>
      </p:sp>
      <p:pic>
        <p:nvPicPr>
          <p:cNvPr id="12" name="Picture 11" descr="151218guia_de_marca_03-01.png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2347" y="1"/>
            <a:ext cx="1811127" cy="1012658"/>
          </a:xfrm>
          <a:prstGeom prst="rect">
            <a:avLst/>
          </a:prstGeom>
        </p:spPr>
      </p:pic>
      <p:pic>
        <p:nvPicPr>
          <p:cNvPr id="13" name="Picture 6" descr="Pre_Sal_Horiz_rgb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269" y="5861924"/>
            <a:ext cx="1602630" cy="1125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491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70" r:id="rId3"/>
  </p:sldLayoutIdLst>
  <p:txStyles>
    <p:titleStyle>
      <a:lvl1pPr algn="ctr" defTabSz="543151" rtl="0" eaLnBrk="1" latinLnBrk="0" hangingPunct="1">
        <a:spcBef>
          <a:spcPct val="0"/>
        </a:spcBef>
        <a:buNone/>
        <a:defRPr sz="52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7363" indent="-407363" algn="l" defTabSz="543151" rtl="0" eaLnBrk="1" latinLnBrk="0" hangingPunct="1">
        <a:spcBef>
          <a:spcPct val="20000"/>
        </a:spcBef>
        <a:buFont typeface="Arial"/>
        <a:buChar char="•"/>
        <a:defRPr sz="3825" kern="1200">
          <a:solidFill>
            <a:schemeClr val="tx1"/>
          </a:solidFill>
          <a:latin typeface="+mn-lt"/>
          <a:ea typeface="+mn-ea"/>
          <a:cs typeface="+mn-cs"/>
        </a:defRPr>
      </a:lvl1pPr>
      <a:lvl2pPr marL="882619" indent="-339469" algn="l" defTabSz="543151" rtl="0" eaLnBrk="1" latinLnBrk="0" hangingPunct="1">
        <a:spcBef>
          <a:spcPct val="20000"/>
        </a:spcBef>
        <a:buFont typeface="Arial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57876" indent="-271575" algn="l" defTabSz="543151" rtl="0" eaLnBrk="1" latinLnBrk="0" hangingPunct="1">
        <a:spcBef>
          <a:spcPct val="20000"/>
        </a:spcBef>
        <a:buFont typeface="Arial"/>
        <a:buChar char="•"/>
        <a:defRPr sz="2850" kern="1200">
          <a:solidFill>
            <a:schemeClr val="tx1"/>
          </a:solidFill>
          <a:latin typeface="+mn-lt"/>
          <a:ea typeface="+mn-ea"/>
          <a:cs typeface="+mn-cs"/>
        </a:defRPr>
      </a:lvl3pPr>
      <a:lvl4pPr marL="1901026" indent="-271575" algn="l" defTabSz="543151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4177" indent="-271575" algn="l" defTabSz="543151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87327" indent="-271575" algn="l" defTabSz="543151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0477" indent="-271575" algn="l" defTabSz="543151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3628" indent="-271575" algn="l" defTabSz="543151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16778" indent="-271575" algn="l" defTabSz="543151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3151" rtl="0" eaLnBrk="1" latinLnBrk="0" hangingPunct="1">
        <a:defRPr sz="2175" kern="1200">
          <a:solidFill>
            <a:schemeClr val="tx1"/>
          </a:solidFill>
          <a:latin typeface="+mn-lt"/>
          <a:ea typeface="+mn-ea"/>
          <a:cs typeface="+mn-cs"/>
        </a:defRPr>
      </a:lvl1pPr>
      <a:lvl2pPr marL="543151" algn="l" defTabSz="543151" rtl="0" eaLnBrk="1" latinLnBrk="0" hangingPunct="1">
        <a:defRPr sz="2175" kern="1200">
          <a:solidFill>
            <a:schemeClr val="tx1"/>
          </a:solidFill>
          <a:latin typeface="+mn-lt"/>
          <a:ea typeface="+mn-ea"/>
          <a:cs typeface="+mn-cs"/>
        </a:defRPr>
      </a:lvl2pPr>
      <a:lvl3pPr marL="1086301" algn="l" defTabSz="543151" rtl="0" eaLnBrk="1" latinLnBrk="0" hangingPunct="1">
        <a:defRPr sz="2175" kern="1200">
          <a:solidFill>
            <a:schemeClr val="tx1"/>
          </a:solidFill>
          <a:latin typeface="+mn-lt"/>
          <a:ea typeface="+mn-ea"/>
          <a:cs typeface="+mn-cs"/>
        </a:defRPr>
      </a:lvl3pPr>
      <a:lvl4pPr marL="1629451" algn="l" defTabSz="543151" rtl="0" eaLnBrk="1" latinLnBrk="0" hangingPunct="1">
        <a:defRPr sz="2175" kern="1200">
          <a:solidFill>
            <a:schemeClr val="tx1"/>
          </a:solidFill>
          <a:latin typeface="+mn-lt"/>
          <a:ea typeface="+mn-ea"/>
          <a:cs typeface="+mn-cs"/>
        </a:defRPr>
      </a:lvl4pPr>
      <a:lvl5pPr marL="2172601" algn="l" defTabSz="543151" rtl="0" eaLnBrk="1" latinLnBrk="0" hangingPunct="1">
        <a:defRPr sz="2175" kern="1200">
          <a:solidFill>
            <a:schemeClr val="tx1"/>
          </a:solidFill>
          <a:latin typeface="+mn-lt"/>
          <a:ea typeface="+mn-ea"/>
          <a:cs typeface="+mn-cs"/>
        </a:defRPr>
      </a:lvl5pPr>
      <a:lvl6pPr marL="2715751" algn="l" defTabSz="543151" rtl="0" eaLnBrk="1" latinLnBrk="0" hangingPunct="1">
        <a:defRPr sz="2175" kern="1200">
          <a:solidFill>
            <a:schemeClr val="tx1"/>
          </a:solidFill>
          <a:latin typeface="+mn-lt"/>
          <a:ea typeface="+mn-ea"/>
          <a:cs typeface="+mn-cs"/>
        </a:defRPr>
      </a:lvl6pPr>
      <a:lvl7pPr marL="3258902" algn="l" defTabSz="543151" rtl="0" eaLnBrk="1" latinLnBrk="0" hangingPunct="1">
        <a:defRPr sz="2175" kern="1200">
          <a:solidFill>
            <a:schemeClr val="tx1"/>
          </a:solidFill>
          <a:latin typeface="+mn-lt"/>
          <a:ea typeface="+mn-ea"/>
          <a:cs typeface="+mn-cs"/>
        </a:defRPr>
      </a:lvl7pPr>
      <a:lvl8pPr marL="3802053" algn="l" defTabSz="543151" rtl="0" eaLnBrk="1" latinLnBrk="0" hangingPunct="1">
        <a:defRPr sz="2175" kern="1200">
          <a:solidFill>
            <a:schemeClr val="tx1"/>
          </a:solidFill>
          <a:latin typeface="+mn-lt"/>
          <a:ea typeface="+mn-ea"/>
          <a:cs typeface="+mn-cs"/>
        </a:defRPr>
      </a:lvl8pPr>
      <a:lvl9pPr marL="4345202" algn="l" defTabSz="543151" rtl="0" eaLnBrk="1" latinLnBrk="0" hangingPunct="1">
        <a:defRPr sz="21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5"/>
          <p:cNvSpPr/>
          <p:nvPr/>
        </p:nvSpPr>
        <p:spPr>
          <a:xfrm>
            <a:off x="4972084" y="1862890"/>
            <a:ext cx="27637" cy="2349166"/>
          </a:xfrm>
          <a:custGeom>
            <a:avLst/>
            <a:gdLst/>
            <a:ahLst/>
            <a:cxnLst/>
            <a:rect l="l" t="t" r="r" b="b"/>
            <a:pathLst>
              <a:path h="3086100">
                <a:moveTo>
                  <a:pt x="0" y="0"/>
                </a:moveTo>
                <a:lnTo>
                  <a:pt x="0" y="3085937"/>
                </a:lnTo>
              </a:path>
            </a:pathLst>
          </a:custGeom>
          <a:ln w="56479">
            <a:solidFill>
              <a:srgbClr val="DEDF00"/>
            </a:solidFill>
          </a:ln>
        </p:spPr>
        <p:txBody>
          <a:bodyPr wrap="square" lIns="0" tIns="0" rIns="0" bIns="0" rtlCol="0"/>
          <a:lstStyle/>
          <a:p>
            <a:pPr defTabSz="543151"/>
            <a:endParaRPr sz="1752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 txBox="1">
            <a:spLocks/>
          </p:cNvSpPr>
          <p:nvPr/>
        </p:nvSpPr>
        <p:spPr>
          <a:xfrm>
            <a:off x="5266883" y="2047138"/>
            <a:ext cx="6208629" cy="2030943"/>
          </a:xfrm>
          <a:prstGeom prst="rect">
            <a:avLst/>
          </a:prstGeom>
        </p:spPr>
        <p:txBody>
          <a:bodyPr vert="horz" wrap="square" lIns="0" tIns="8828" rIns="0" bIns="0" rtlCol="0">
            <a:spAutoFit/>
          </a:bodyPr>
          <a:lstStyle>
            <a:lvl1pPr>
              <a:defRPr sz="12350" b="1" i="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7677" defTabSz="543151">
              <a:spcBef>
                <a:spcPts val="69"/>
              </a:spcBef>
            </a:pPr>
            <a:r>
              <a:rPr lang="pt-BR" sz="4352" kern="0" spc="6" dirty="0">
                <a:solidFill>
                  <a:prstClr val="white"/>
                </a:solidFill>
              </a:rPr>
              <a:t>PLANO ANUAL DE NEGÓCIOS </a:t>
            </a:r>
          </a:p>
          <a:p>
            <a:pPr marL="7677" defTabSz="543151">
              <a:spcBef>
                <a:spcPts val="69"/>
              </a:spcBef>
            </a:pPr>
            <a:r>
              <a:rPr lang="pt-BR" sz="4352" kern="0" spc="6" dirty="0">
                <a:solidFill>
                  <a:prstClr val="white"/>
                </a:solidFill>
              </a:rPr>
              <a:t>PAN 2023</a:t>
            </a:r>
            <a:endParaRPr lang="pt-BR" sz="4352" kern="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71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3">
            <a:extLst>
              <a:ext uri="{FF2B5EF4-FFF2-40B4-BE49-F238E27FC236}">
                <a16:creationId xmlns:a16="http://schemas.microsoft.com/office/drawing/2014/main" id="{FAC7FDE5-6712-4012-95BD-328274CF8FE9}"/>
              </a:ext>
            </a:extLst>
          </p:cNvPr>
          <p:cNvSpPr txBox="1">
            <a:spLocks/>
          </p:cNvSpPr>
          <p:nvPr/>
        </p:nvSpPr>
        <p:spPr>
          <a:xfrm>
            <a:off x="427913" y="267768"/>
            <a:ext cx="11018002" cy="535082"/>
          </a:xfrm>
          <a:prstGeom prst="rect">
            <a:avLst/>
          </a:prstGeom>
        </p:spPr>
        <p:txBody>
          <a:bodyPr vert="horz" wrap="square" lIns="0" tIns="8445" rIns="0" bIns="0" rtlCol="0">
            <a:spAutoFit/>
          </a:bodyPr>
          <a:lstStyle>
            <a:lvl1pPr>
              <a:defRPr sz="4700" b="1" i="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7676" marR="581513" defTabSz="543151">
              <a:lnSpc>
                <a:spcPct val="85000"/>
              </a:lnSpc>
              <a:spcBef>
                <a:spcPts val="1353"/>
              </a:spcBef>
            </a:pPr>
            <a:r>
              <a:rPr lang="pt-BR" sz="3990" kern="0" spc="-45" dirty="0">
                <a:solidFill>
                  <a:srgbClr val="2D4D7E"/>
                </a:solidFill>
              </a:rPr>
              <a:t>Meta de topo da PPSA para 2023</a:t>
            </a:r>
          </a:p>
        </p:txBody>
      </p:sp>
      <p:sp>
        <p:nvSpPr>
          <p:cNvPr id="2" name="Retângulo 1"/>
          <p:cNvSpPr/>
          <p:nvPr/>
        </p:nvSpPr>
        <p:spPr>
          <a:xfrm>
            <a:off x="799388" y="1351544"/>
            <a:ext cx="10821707" cy="4443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543151"/>
            <a:r>
              <a:rPr lang="pt-BR" sz="2175" dirty="0">
                <a:solidFill>
                  <a:srgbClr val="858585"/>
                </a:solidFill>
                <a:latin typeface="Petrobras Sans"/>
              </a:rPr>
              <a:t>As metas de topo</a:t>
            </a:r>
            <a:r>
              <a:rPr lang="pt-BR" sz="2175" dirty="0">
                <a:solidFill>
                  <a:srgbClr val="861106"/>
                </a:solidFill>
                <a:latin typeface="Petrobras Sans"/>
              </a:rPr>
              <a:t> </a:t>
            </a:r>
            <a:r>
              <a:rPr lang="pt-BR" sz="2175" dirty="0">
                <a:solidFill>
                  <a:srgbClr val="858585"/>
                </a:solidFill>
                <a:latin typeface="Petrobras Sans"/>
              </a:rPr>
              <a:t>fornecem uma orientação mais explícita sobre os principais objetivos de curto prazo da companhia. São métricas que se desdobram por toda a estrutura organizacional, do topo até a base, para garantir que as ações individuais estejam alinhadas com os principais compromissos do Plano.</a:t>
            </a:r>
          </a:p>
          <a:p>
            <a:pPr defTabSz="543151"/>
            <a:endParaRPr lang="pt-BR" sz="2175" dirty="0">
              <a:solidFill>
                <a:srgbClr val="858585"/>
              </a:solidFill>
              <a:latin typeface="Petrobras Sans"/>
            </a:endParaRPr>
          </a:p>
          <a:p>
            <a:pPr defTabSz="543151"/>
            <a:r>
              <a:rPr lang="pt-BR" sz="2175" dirty="0">
                <a:solidFill>
                  <a:srgbClr val="858585"/>
                </a:solidFill>
                <a:latin typeface="Petrobras Sans"/>
              </a:rPr>
              <a:t>Objetivo da Meta de Topo da PPSA para 2023:</a:t>
            </a:r>
          </a:p>
          <a:p>
            <a:pPr defTabSz="543151"/>
            <a:endParaRPr lang="pt-BR" sz="2175" dirty="0">
              <a:solidFill>
                <a:srgbClr val="858585"/>
              </a:solidFill>
              <a:latin typeface="Petrobras Sans"/>
            </a:endParaRPr>
          </a:p>
          <a:p>
            <a:pPr defTabSz="543151"/>
            <a:r>
              <a:rPr lang="pt-BR" sz="2175" dirty="0">
                <a:solidFill>
                  <a:srgbClr val="022040"/>
                </a:solidFill>
                <a:latin typeface="Calibri"/>
              </a:rPr>
              <a:t>Buscar o aumento da Receita da União em relação a 2022, através da comercialização do volume de óleo planejado para o ano.</a:t>
            </a:r>
          </a:p>
          <a:p>
            <a:pPr defTabSz="543151"/>
            <a:endParaRPr lang="pt-BR" sz="2175" dirty="0">
              <a:solidFill>
                <a:srgbClr val="022040"/>
              </a:solidFill>
              <a:latin typeface="Calibri"/>
            </a:endParaRPr>
          </a:p>
          <a:p>
            <a:pPr defTabSz="543151" fontAlgn="base"/>
            <a:r>
              <a:rPr lang="pt-BR" sz="2175" b="1" dirty="0">
                <a:solidFill>
                  <a:srgbClr val="022040"/>
                </a:solidFill>
                <a:latin typeface="Calibri"/>
              </a:rPr>
              <a:t>Meta de topo de 2023:</a:t>
            </a:r>
            <a:br>
              <a:rPr lang="pt-BR" sz="2175" dirty="0">
                <a:solidFill>
                  <a:srgbClr val="022040"/>
                </a:solidFill>
                <a:latin typeface="Calibri"/>
              </a:rPr>
            </a:br>
            <a:endParaRPr lang="pt-BR" sz="2175" dirty="0">
              <a:solidFill>
                <a:srgbClr val="022040"/>
              </a:solidFill>
              <a:latin typeface="Calibri"/>
            </a:endParaRPr>
          </a:p>
          <a:p>
            <a:pPr marL="342898" indent="-342898" defTabSz="543151" fontAlgn="base">
              <a:buFont typeface="Arial" panose="020B0604020202020204" pitchFamily="34" charset="0"/>
              <a:buChar char="•"/>
            </a:pPr>
            <a:r>
              <a:rPr lang="pt-BR" sz="2175" dirty="0">
                <a:solidFill>
                  <a:srgbClr val="022040"/>
                </a:solidFill>
                <a:latin typeface="Calibri"/>
              </a:rPr>
              <a:t>Receita da União de R$ 9,11 Bilhões </a:t>
            </a:r>
          </a:p>
        </p:txBody>
      </p:sp>
    </p:spTree>
    <p:extLst>
      <p:ext uri="{BB962C8B-B14F-4D97-AF65-F5344CB8AC3E}">
        <p14:creationId xmlns:p14="http://schemas.microsoft.com/office/powerpoint/2010/main" val="3518359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13">
            <a:extLst>
              <a:ext uri="{FF2B5EF4-FFF2-40B4-BE49-F238E27FC236}">
                <a16:creationId xmlns:a16="http://schemas.microsoft.com/office/drawing/2014/main" id="{FAC7FDE5-6712-4012-95BD-328274CF8FE9}"/>
              </a:ext>
            </a:extLst>
          </p:cNvPr>
          <p:cNvSpPr txBox="1">
            <a:spLocks/>
          </p:cNvSpPr>
          <p:nvPr/>
        </p:nvSpPr>
        <p:spPr>
          <a:xfrm>
            <a:off x="267314" y="90870"/>
            <a:ext cx="11017229" cy="1026690"/>
          </a:xfrm>
          <a:prstGeom prst="rect">
            <a:avLst/>
          </a:prstGeom>
        </p:spPr>
        <p:txBody>
          <a:bodyPr vert="horz" wrap="square" lIns="0" tIns="8444" rIns="0" bIns="0" rtlCol="0">
            <a:spAutoFit/>
          </a:bodyPr>
          <a:lstStyle>
            <a:lvl1pPr>
              <a:defRPr sz="4700" b="1" i="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7676" marR="581486" defTabSz="543126">
              <a:lnSpc>
                <a:spcPct val="85000"/>
              </a:lnSpc>
              <a:spcBef>
                <a:spcPts val="1353"/>
              </a:spcBef>
            </a:pPr>
            <a:r>
              <a:rPr lang="pt-BR" sz="3990" kern="0" spc="-45" dirty="0">
                <a:solidFill>
                  <a:srgbClr val="2D4D7E"/>
                </a:solidFill>
              </a:rPr>
              <a:t>Metas para 2023</a:t>
            </a:r>
          </a:p>
          <a:p>
            <a:pPr marL="7676" marR="581486" defTabSz="543126">
              <a:lnSpc>
                <a:spcPct val="85000"/>
              </a:lnSpc>
              <a:spcBef>
                <a:spcPts val="1353"/>
              </a:spcBef>
            </a:pPr>
            <a:r>
              <a:rPr lang="pt-BR" sz="2400" b="0" kern="0" spc="-45" dirty="0">
                <a:solidFill>
                  <a:srgbClr val="2D4D7E"/>
                </a:solidFill>
              </a:rPr>
              <a:t>Receita para União com comercialização de óleo e meta dos volumes</a:t>
            </a:r>
            <a:endParaRPr lang="pt-BR" sz="2700" b="0" kern="0" spc="-45" dirty="0">
              <a:solidFill>
                <a:srgbClr val="2D4D7E"/>
              </a:solidFill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6927740" y="1857936"/>
            <a:ext cx="3134880" cy="14080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541420"/>
            <a:r>
              <a:rPr lang="pt-BR" sz="1350" b="1" dirty="0">
                <a:solidFill>
                  <a:srgbClr val="008D94"/>
                </a:solidFill>
                <a:latin typeface="Calibri"/>
              </a:rPr>
              <a:t>Premissas 2022</a:t>
            </a:r>
          </a:p>
          <a:p>
            <a:pPr defTabSz="541420"/>
            <a:endParaRPr lang="pt-BR" sz="1350" b="1" dirty="0">
              <a:solidFill>
                <a:srgbClr val="008D94"/>
              </a:solidFill>
              <a:latin typeface="Calibri"/>
            </a:endParaRPr>
          </a:p>
          <a:p>
            <a:pPr defTabSz="541420"/>
            <a:r>
              <a:rPr lang="pt-BR" sz="1350" b="1" dirty="0">
                <a:solidFill>
                  <a:srgbClr val="022040"/>
                </a:solidFill>
                <a:latin typeface="Calibri"/>
              </a:rPr>
              <a:t>Preço do petróleo: PR ANP US$ 105</a:t>
            </a:r>
          </a:p>
          <a:p>
            <a:pPr defTabSz="541420"/>
            <a:r>
              <a:rPr lang="pt-BR" sz="1050" dirty="0">
                <a:solidFill>
                  <a:srgbClr val="022040"/>
                </a:solidFill>
                <a:latin typeface="Calibri"/>
              </a:rPr>
              <a:t>Fonte: cenário 2023 EPE, com desconto de US$ 3 / </a:t>
            </a:r>
            <a:r>
              <a:rPr lang="pt-BR" sz="1050" dirty="0" err="1">
                <a:solidFill>
                  <a:srgbClr val="022040"/>
                </a:solidFill>
                <a:latin typeface="Calibri"/>
              </a:rPr>
              <a:t>bbl</a:t>
            </a:r>
            <a:endParaRPr lang="pt-BR" sz="1050" dirty="0">
              <a:solidFill>
                <a:srgbClr val="022040"/>
              </a:solidFill>
              <a:latin typeface="Calibri"/>
            </a:endParaRPr>
          </a:p>
          <a:p>
            <a:pPr defTabSz="541420"/>
            <a:r>
              <a:rPr lang="pt-BR" sz="1050" dirty="0">
                <a:solidFill>
                  <a:srgbClr val="022040"/>
                </a:solidFill>
                <a:latin typeface="Calibri"/>
              </a:rPr>
              <a:t>    </a:t>
            </a:r>
          </a:p>
          <a:p>
            <a:pPr defTabSz="541420"/>
            <a:r>
              <a:rPr lang="pt-BR" sz="1350" b="1" dirty="0">
                <a:solidFill>
                  <a:srgbClr val="022040"/>
                </a:solidFill>
                <a:latin typeface="Calibri"/>
              </a:rPr>
              <a:t>Câmbio: 5,20 R$/US$  </a:t>
            </a:r>
          </a:p>
          <a:p>
            <a:pPr defTabSz="541420"/>
            <a:r>
              <a:rPr lang="pt-BR" sz="1050" dirty="0">
                <a:solidFill>
                  <a:srgbClr val="022040"/>
                </a:solidFill>
                <a:latin typeface="Calibri"/>
              </a:rPr>
              <a:t>Fonte: Relatório Focus de </a:t>
            </a:r>
            <a:r>
              <a:rPr lang="pt-BR" sz="1050" dirty="0" err="1">
                <a:solidFill>
                  <a:srgbClr val="022040"/>
                </a:solidFill>
                <a:latin typeface="Calibri"/>
              </a:rPr>
              <a:t>nov</a:t>
            </a:r>
            <a:r>
              <a:rPr lang="pt-BR" sz="1050" dirty="0">
                <a:solidFill>
                  <a:srgbClr val="022040"/>
                </a:solidFill>
                <a:latin typeface="Calibri"/>
              </a:rPr>
              <a:t>/2022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   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/>
              <a:t>  </a:t>
            </a:r>
          </a:p>
        </p:txBody>
      </p:sp>
      <p:sp>
        <p:nvSpPr>
          <p:cNvPr id="23" name="Rectangle 3"/>
          <p:cNvSpPr/>
          <p:nvPr/>
        </p:nvSpPr>
        <p:spPr>
          <a:xfrm>
            <a:off x="3700877" y="1864777"/>
            <a:ext cx="3129345" cy="1600461"/>
          </a:xfrm>
          <a:prstGeom prst="rect">
            <a:avLst/>
          </a:prstGeom>
          <a:solidFill>
            <a:schemeClr val="accent1"/>
          </a:solidFill>
        </p:spPr>
        <p:txBody>
          <a:bodyPr wrap="square" lIns="87272" tIns="43636" rIns="87272" bIns="43636">
            <a:spAutoFit/>
          </a:bodyPr>
          <a:lstStyle/>
          <a:p>
            <a:pPr algn="ctr" defTabSz="436385"/>
            <a:endParaRPr lang="en-US" sz="2144" b="1" dirty="0">
              <a:solidFill>
                <a:srgbClr val="008D94"/>
              </a:solidFill>
              <a:latin typeface="Calibri"/>
              <a:cs typeface="Calibri"/>
            </a:endParaRPr>
          </a:p>
          <a:p>
            <a:pPr algn="ctr" defTabSz="436385"/>
            <a:r>
              <a:rPr lang="en-US" sz="2144" b="1" dirty="0" err="1">
                <a:solidFill>
                  <a:srgbClr val="008D94"/>
                </a:solidFill>
                <a:latin typeface="Calibri"/>
                <a:cs typeface="Calibri"/>
              </a:rPr>
              <a:t>Receita</a:t>
            </a:r>
            <a:r>
              <a:rPr lang="en-US" sz="2144" b="1" dirty="0">
                <a:solidFill>
                  <a:srgbClr val="008D94"/>
                </a:solidFill>
                <a:latin typeface="Calibri"/>
                <a:cs typeface="Calibri"/>
              </a:rPr>
              <a:t> para </a:t>
            </a:r>
            <a:r>
              <a:rPr lang="en-US" sz="2144" b="1" dirty="0" err="1">
                <a:solidFill>
                  <a:srgbClr val="008D94"/>
                </a:solidFill>
                <a:latin typeface="Calibri"/>
                <a:cs typeface="Calibri"/>
              </a:rPr>
              <a:t>União</a:t>
            </a:r>
            <a:endParaRPr lang="en-US" sz="2144" b="1" dirty="0">
              <a:solidFill>
                <a:srgbClr val="008D94"/>
              </a:solidFill>
              <a:latin typeface="Calibri"/>
              <a:cs typeface="Calibri"/>
            </a:endParaRPr>
          </a:p>
          <a:p>
            <a:pPr algn="ctr" defTabSz="436385"/>
            <a:endParaRPr lang="en-US" sz="2144" b="1" dirty="0">
              <a:solidFill>
                <a:srgbClr val="008D94"/>
              </a:solidFill>
              <a:latin typeface="Calibri"/>
              <a:cs typeface="Calibri"/>
            </a:endParaRPr>
          </a:p>
          <a:p>
            <a:pPr algn="ctr" defTabSz="436385"/>
            <a:r>
              <a:rPr lang="en-US" sz="192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1949" b="1" dirty="0">
                <a:solidFill>
                  <a:srgbClr val="FFFFFF"/>
                </a:solidFill>
                <a:latin typeface="Calibri"/>
                <a:cs typeface="Calibri"/>
              </a:rPr>
              <a:t>R$ 9,11 </a:t>
            </a:r>
            <a:r>
              <a:rPr lang="en-US" sz="1949" b="1" dirty="0" err="1">
                <a:solidFill>
                  <a:srgbClr val="FFFFFF"/>
                </a:solidFill>
                <a:latin typeface="Calibri"/>
                <a:cs typeface="Calibri"/>
              </a:rPr>
              <a:t>bilhões</a:t>
            </a:r>
            <a:endParaRPr lang="en-US" sz="1949" b="1" dirty="0">
              <a:solidFill>
                <a:srgbClr val="FFFFFF"/>
              </a:solidFill>
              <a:latin typeface="Calibri"/>
              <a:cs typeface="Calibri"/>
            </a:endParaRPr>
          </a:p>
          <a:p>
            <a:pPr algn="ctr" defTabSz="436385"/>
            <a:endParaRPr lang="en-US" sz="1446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6927739" y="3599275"/>
            <a:ext cx="2209965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541420"/>
            <a:r>
              <a:rPr lang="pt-BR" b="1" dirty="0">
                <a:solidFill>
                  <a:srgbClr val="FFC000"/>
                </a:solidFill>
                <a:latin typeface="Calibri"/>
              </a:rPr>
              <a:t>34 </a:t>
            </a:r>
            <a:r>
              <a:rPr lang="pt-BR" sz="1350" b="1" dirty="0">
                <a:solidFill>
                  <a:srgbClr val="008D94"/>
                </a:solidFill>
                <a:latin typeface="Calibri"/>
              </a:rPr>
              <a:t>Cargas de óleo em 2023</a:t>
            </a:r>
          </a:p>
          <a:p>
            <a:pPr defTabSz="541420"/>
            <a:endParaRPr lang="pt-BR" sz="1350" b="1" dirty="0">
              <a:solidFill>
                <a:srgbClr val="008D94"/>
              </a:solidFill>
              <a:latin typeface="Calibri"/>
            </a:endParaRPr>
          </a:p>
          <a:p>
            <a:pPr defTabSz="541420"/>
            <a:r>
              <a:rPr lang="pt-BR" sz="1350" b="1" dirty="0">
                <a:solidFill>
                  <a:srgbClr val="022040"/>
                </a:solidFill>
                <a:latin typeface="Calibri"/>
              </a:rPr>
              <a:t>23 cargas de óleo de Mero,</a:t>
            </a:r>
          </a:p>
          <a:p>
            <a:pPr defTabSz="541420"/>
            <a:r>
              <a:rPr lang="pt-BR" sz="1350" b="1" dirty="0">
                <a:solidFill>
                  <a:srgbClr val="022040"/>
                </a:solidFill>
                <a:latin typeface="Calibri"/>
              </a:rPr>
              <a:t>4 de Búzios,</a:t>
            </a:r>
          </a:p>
          <a:p>
            <a:pPr defTabSz="541420"/>
            <a:r>
              <a:rPr lang="pt-BR" sz="1350" b="1" dirty="0">
                <a:solidFill>
                  <a:srgbClr val="022040"/>
                </a:solidFill>
                <a:latin typeface="Calibri"/>
              </a:rPr>
              <a:t>3 de </a:t>
            </a:r>
            <a:r>
              <a:rPr lang="pt-BR" sz="1350" b="1" dirty="0" err="1">
                <a:solidFill>
                  <a:srgbClr val="022040"/>
                </a:solidFill>
                <a:latin typeface="Calibri"/>
              </a:rPr>
              <a:t>Sapinhoá</a:t>
            </a:r>
            <a:r>
              <a:rPr lang="pt-BR" sz="1350" b="1" dirty="0">
                <a:solidFill>
                  <a:srgbClr val="022040"/>
                </a:solidFill>
                <a:latin typeface="Calibri"/>
              </a:rPr>
              <a:t>, </a:t>
            </a:r>
          </a:p>
          <a:p>
            <a:pPr defTabSz="541420"/>
            <a:r>
              <a:rPr lang="pt-BR" sz="1350" b="1" dirty="0">
                <a:solidFill>
                  <a:srgbClr val="022040"/>
                </a:solidFill>
                <a:latin typeface="Calibri"/>
              </a:rPr>
              <a:t>2 de Tupi </a:t>
            </a:r>
          </a:p>
          <a:p>
            <a:pPr defTabSz="541420"/>
            <a:r>
              <a:rPr lang="pt-BR" sz="1350" b="1" dirty="0">
                <a:solidFill>
                  <a:srgbClr val="022040"/>
                </a:solidFill>
                <a:latin typeface="Calibri"/>
              </a:rPr>
              <a:t>1 de Sépia</a:t>
            </a:r>
          </a:p>
          <a:p>
            <a:pPr defTabSz="541420"/>
            <a:r>
              <a:rPr lang="pt-BR" sz="1350" b="1" dirty="0">
                <a:solidFill>
                  <a:srgbClr val="022040"/>
                </a:solidFill>
                <a:latin typeface="Calibri"/>
              </a:rPr>
              <a:t>1 de Atapu</a:t>
            </a:r>
          </a:p>
          <a:p>
            <a:pPr defTabSz="541420"/>
            <a:endParaRPr lang="pt-BR" sz="1350" b="1" dirty="0">
              <a:solidFill>
                <a:srgbClr val="022040"/>
              </a:solidFill>
              <a:latin typeface="Calibri"/>
            </a:endParaRPr>
          </a:p>
        </p:txBody>
      </p:sp>
      <p:sp>
        <p:nvSpPr>
          <p:cNvPr id="26" name="Rectangle 3"/>
          <p:cNvSpPr/>
          <p:nvPr/>
        </p:nvSpPr>
        <p:spPr>
          <a:xfrm>
            <a:off x="3700877" y="3563994"/>
            <a:ext cx="3129345" cy="2077002"/>
          </a:xfrm>
          <a:prstGeom prst="rect">
            <a:avLst/>
          </a:prstGeom>
          <a:solidFill>
            <a:schemeClr val="accent1"/>
          </a:solidFill>
        </p:spPr>
        <p:txBody>
          <a:bodyPr wrap="square" lIns="87272" tIns="43636" rIns="87272" bIns="43636">
            <a:spAutoFit/>
          </a:bodyPr>
          <a:lstStyle/>
          <a:p>
            <a:pPr algn="ctr" defTabSz="436385"/>
            <a:endParaRPr lang="en-US" sz="1446" dirty="0">
              <a:solidFill>
                <a:srgbClr val="FFFFFF"/>
              </a:solidFill>
              <a:latin typeface="Calibri"/>
              <a:cs typeface="Calibri"/>
            </a:endParaRPr>
          </a:p>
          <a:p>
            <a:pPr algn="ctr" defTabSz="436385"/>
            <a:r>
              <a:rPr lang="en-US" sz="2144" b="1" dirty="0" err="1">
                <a:solidFill>
                  <a:srgbClr val="008D94"/>
                </a:solidFill>
                <a:latin typeface="Calibri"/>
                <a:cs typeface="Calibri"/>
              </a:rPr>
              <a:t>Comercialização</a:t>
            </a:r>
            <a:r>
              <a:rPr lang="en-US" sz="2144" b="1" dirty="0">
                <a:solidFill>
                  <a:srgbClr val="008D94"/>
                </a:solidFill>
                <a:latin typeface="Calibri"/>
                <a:cs typeface="Calibri"/>
              </a:rPr>
              <a:t> de </a:t>
            </a:r>
          </a:p>
          <a:p>
            <a:pPr algn="ctr" defTabSz="436385"/>
            <a:r>
              <a:rPr lang="en-US" sz="2144" b="1" dirty="0" err="1">
                <a:solidFill>
                  <a:srgbClr val="008D94"/>
                </a:solidFill>
                <a:latin typeface="Calibri"/>
                <a:cs typeface="Calibri"/>
              </a:rPr>
              <a:t>óleo</a:t>
            </a:r>
            <a:r>
              <a:rPr lang="en-US" sz="2144" b="1" dirty="0">
                <a:solidFill>
                  <a:srgbClr val="008D94"/>
                </a:solidFill>
                <a:latin typeface="Calibri"/>
                <a:cs typeface="Calibri"/>
              </a:rPr>
              <a:t> e </a:t>
            </a:r>
            <a:r>
              <a:rPr lang="en-US" sz="2144" b="1" dirty="0" err="1">
                <a:solidFill>
                  <a:srgbClr val="008D94"/>
                </a:solidFill>
                <a:latin typeface="Calibri"/>
                <a:cs typeface="Calibri"/>
              </a:rPr>
              <a:t>gás</a:t>
            </a:r>
            <a:r>
              <a:rPr lang="en-US" sz="2144" b="1" dirty="0">
                <a:solidFill>
                  <a:srgbClr val="008D94"/>
                </a:solidFill>
                <a:latin typeface="Calibri"/>
                <a:cs typeface="Calibri"/>
              </a:rPr>
              <a:t> - </a:t>
            </a:r>
            <a:r>
              <a:rPr lang="en-US" sz="2144" b="1" dirty="0" err="1">
                <a:solidFill>
                  <a:srgbClr val="008D94"/>
                </a:solidFill>
                <a:latin typeface="Calibri"/>
                <a:cs typeface="Calibri"/>
              </a:rPr>
              <a:t>metas</a:t>
            </a:r>
            <a:endParaRPr lang="en-US" sz="2144" b="1" dirty="0">
              <a:solidFill>
                <a:srgbClr val="008D94"/>
              </a:solidFill>
              <a:latin typeface="Calibri"/>
              <a:cs typeface="Calibri"/>
            </a:endParaRPr>
          </a:p>
          <a:p>
            <a:pPr algn="ctr" defTabSz="436385"/>
            <a:endParaRPr lang="en-US" sz="2144" b="1" dirty="0">
              <a:solidFill>
                <a:srgbClr val="008D94"/>
              </a:solidFill>
              <a:latin typeface="Calibri"/>
              <a:cs typeface="Calibri"/>
            </a:endParaRPr>
          </a:p>
          <a:p>
            <a:pPr algn="ctr" defTabSz="436385"/>
            <a:r>
              <a:rPr lang="en-US" sz="1446" b="1" dirty="0">
                <a:solidFill>
                  <a:srgbClr val="FFFFFF"/>
                </a:solidFill>
                <a:latin typeface="Calibri"/>
                <a:cs typeface="Calibri"/>
              </a:rPr>
              <a:t>     </a:t>
            </a:r>
            <a:r>
              <a:rPr lang="en-US" b="1" dirty="0">
                <a:solidFill>
                  <a:srgbClr val="FFC000"/>
                </a:solidFill>
                <a:latin typeface="Calibri"/>
                <a:cs typeface="Calibri"/>
              </a:rPr>
              <a:t>17,00 </a:t>
            </a:r>
            <a:r>
              <a:rPr lang="en-US" sz="1446" dirty="0">
                <a:solidFill>
                  <a:srgbClr val="FFC000"/>
                </a:solidFill>
                <a:latin typeface="Calibri"/>
                <a:cs typeface="Calibri"/>
              </a:rPr>
              <a:t>MM </a:t>
            </a:r>
            <a:r>
              <a:rPr lang="en-US" sz="1446" dirty="0" err="1">
                <a:solidFill>
                  <a:srgbClr val="FFC000"/>
                </a:solidFill>
                <a:latin typeface="Calibri"/>
                <a:cs typeface="Calibri"/>
              </a:rPr>
              <a:t>bbl</a:t>
            </a:r>
            <a:r>
              <a:rPr lang="en-US" sz="1446" dirty="0">
                <a:solidFill>
                  <a:srgbClr val="FFC000"/>
                </a:solidFill>
                <a:latin typeface="Calibri"/>
                <a:cs typeface="Calibri"/>
              </a:rPr>
              <a:t> e</a:t>
            </a:r>
          </a:p>
          <a:p>
            <a:pPr algn="ctr" defTabSz="436385"/>
            <a:r>
              <a:rPr lang="en-US" sz="144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pt-BR" sz="1446" b="1" dirty="0">
                <a:solidFill>
                  <a:srgbClr val="FFFFFF"/>
                </a:solidFill>
                <a:latin typeface="Calibri"/>
                <a:cs typeface="Calibri"/>
              </a:rPr>
              <a:t>53,2</a:t>
            </a:r>
            <a:r>
              <a:rPr lang="pt-BR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pt-BR" sz="1446" dirty="0">
                <a:solidFill>
                  <a:srgbClr val="FFFFFF"/>
                </a:solidFill>
                <a:latin typeface="Calibri"/>
                <a:cs typeface="Calibri"/>
              </a:rPr>
              <a:t>MM m3 de gás </a:t>
            </a:r>
            <a:endParaRPr lang="en-US" sz="1446" dirty="0">
              <a:solidFill>
                <a:srgbClr val="FFFFFF"/>
              </a:solidFill>
              <a:latin typeface="Calibri"/>
              <a:cs typeface="Calibri"/>
            </a:endParaRPr>
          </a:p>
          <a:p>
            <a:pPr defTabSz="436385"/>
            <a:endParaRPr lang="en-US" sz="1446" b="1" dirty="0">
              <a:solidFill>
                <a:srgbClr val="13324B"/>
              </a:solidFill>
              <a:latin typeface="Calibri"/>
              <a:cs typeface="Calibri"/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CAE3FA8F-B4AB-445D-9845-99BF070292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466" r="12089" b="17617"/>
          <a:stretch/>
        </p:blipFill>
        <p:spPr>
          <a:xfrm>
            <a:off x="1046312" y="4282766"/>
            <a:ext cx="2520218" cy="639458"/>
          </a:xfrm>
          <a:prstGeom prst="rect">
            <a:avLst/>
          </a:prstGeom>
        </p:spPr>
      </p:pic>
      <p:grpSp>
        <p:nvGrpSpPr>
          <p:cNvPr id="11" name="Agrupar 10">
            <a:extLst>
              <a:ext uri="{FF2B5EF4-FFF2-40B4-BE49-F238E27FC236}">
                <a16:creationId xmlns:a16="http://schemas.microsoft.com/office/drawing/2014/main" id="{C2DDA5DB-9B43-4424-82B4-CC8D424BC4FA}"/>
              </a:ext>
            </a:extLst>
          </p:cNvPr>
          <p:cNvGrpSpPr/>
          <p:nvPr/>
        </p:nvGrpSpPr>
        <p:grpSpPr>
          <a:xfrm>
            <a:off x="2686972" y="2301733"/>
            <a:ext cx="805636" cy="756587"/>
            <a:chOff x="4492319" y="7827767"/>
            <a:chExt cx="1089025" cy="1089025"/>
          </a:xfrm>
        </p:grpSpPr>
        <p:sp>
          <p:nvSpPr>
            <p:cNvPr id="12" name="object 12">
              <a:extLst>
                <a:ext uri="{FF2B5EF4-FFF2-40B4-BE49-F238E27FC236}">
                  <a16:creationId xmlns:a16="http://schemas.microsoft.com/office/drawing/2014/main" id="{17C8BCEA-AC8A-474F-A420-27121B84D4F3}"/>
                </a:ext>
              </a:extLst>
            </p:cNvPr>
            <p:cNvSpPr/>
            <p:nvPr/>
          </p:nvSpPr>
          <p:spPr>
            <a:xfrm>
              <a:off x="4492319" y="7827767"/>
              <a:ext cx="1089025" cy="1089025"/>
            </a:xfrm>
            <a:custGeom>
              <a:avLst/>
              <a:gdLst/>
              <a:ahLst/>
              <a:cxnLst/>
              <a:rect l="l" t="t" r="r" b="b"/>
              <a:pathLst>
                <a:path w="1089025" h="1089025">
                  <a:moveTo>
                    <a:pt x="544423" y="0"/>
                  </a:moveTo>
                  <a:lnTo>
                    <a:pt x="497447" y="1998"/>
                  </a:lnTo>
                  <a:lnTo>
                    <a:pt x="451581" y="7884"/>
                  </a:lnTo>
                  <a:lnTo>
                    <a:pt x="406988" y="17494"/>
                  </a:lnTo>
                  <a:lnTo>
                    <a:pt x="363832" y="30664"/>
                  </a:lnTo>
                  <a:lnTo>
                    <a:pt x="322276" y="47233"/>
                  </a:lnTo>
                  <a:lnTo>
                    <a:pt x="282484" y="67035"/>
                  </a:lnTo>
                  <a:lnTo>
                    <a:pt x="244618" y="89908"/>
                  </a:lnTo>
                  <a:lnTo>
                    <a:pt x="208842" y="115689"/>
                  </a:lnTo>
                  <a:lnTo>
                    <a:pt x="175320" y="144214"/>
                  </a:lnTo>
                  <a:lnTo>
                    <a:pt x="144215" y="175319"/>
                  </a:lnTo>
                  <a:lnTo>
                    <a:pt x="115691" y="208842"/>
                  </a:lnTo>
                  <a:lnTo>
                    <a:pt x="89910" y="244618"/>
                  </a:lnTo>
                  <a:lnTo>
                    <a:pt x="67037" y="282486"/>
                  </a:lnTo>
                  <a:lnTo>
                    <a:pt x="47234" y="322280"/>
                  </a:lnTo>
                  <a:lnTo>
                    <a:pt x="30665" y="363839"/>
                  </a:lnTo>
                  <a:lnTo>
                    <a:pt x="17494" y="406997"/>
                  </a:lnTo>
                  <a:lnTo>
                    <a:pt x="7884" y="451594"/>
                  </a:lnTo>
                  <a:lnTo>
                    <a:pt x="1998" y="497463"/>
                  </a:lnTo>
                  <a:lnTo>
                    <a:pt x="0" y="544444"/>
                  </a:lnTo>
                  <a:lnTo>
                    <a:pt x="1998" y="591418"/>
                  </a:lnTo>
                  <a:lnTo>
                    <a:pt x="7884" y="637282"/>
                  </a:lnTo>
                  <a:lnTo>
                    <a:pt x="17494" y="681873"/>
                  </a:lnTo>
                  <a:lnTo>
                    <a:pt x="30665" y="725027"/>
                  </a:lnTo>
                  <a:lnTo>
                    <a:pt x="47234" y="766582"/>
                  </a:lnTo>
                  <a:lnTo>
                    <a:pt x="67037" y="806373"/>
                  </a:lnTo>
                  <a:lnTo>
                    <a:pt x="89910" y="844238"/>
                  </a:lnTo>
                  <a:lnTo>
                    <a:pt x="115691" y="880012"/>
                  </a:lnTo>
                  <a:lnTo>
                    <a:pt x="144215" y="913532"/>
                  </a:lnTo>
                  <a:lnTo>
                    <a:pt x="175320" y="944636"/>
                  </a:lnTo>
                  <a:lnTo>
                    <a:pt x="208842" y="973159"/>
                  </a:lnTo>
                  <a:lnTo>
                    <a:pt x="244618" y="998939"/>
                  </a:lnTo>
                  <a:lnTo>
                    <a:pt x="282484" y="1021812"/>
                  </a:lnTo>
                  <a:lnTo>
                    <a:pt x="322276" y="1041613"/>
                  </a:lnTo>
                  <a:lnTo>
                    <a:pt x="363832" y="1058181"/>
                  </a:lnTo>
                  <a:lnTo>
                    <a:pt x="406988" y="1071352"/>
                  </a:lnTo>
                  <a:lnTo>
                    <a:pt x="451581" y="1080962"/>
                  </a:lnTo>
                  <a:lnTo>
                    <a:pt x="497447" y="1086848"/>
                  </a:lnTo>
                  <a:lnTo>
                    <a:pt x="544423" y="1088846"/>
                  </a:lnTo>
                  <a:lnTo>
                    <a:pt x="591398" y="1086848"/>
                  </a:lnTo>
                  <a:lnTo>
                    <a:pt x="637264" y="1080962"/>
                  </a:lnTo>
                  <a:lnTo>
                    <a:pt x="681857" y="1071352"/>
                  </a:lnTo>
                  <a:lnTo>
                    <a:pt x="725013" y="1058181"/>
                  </a:lnTo>
                  <a:lnTo>
                    <a:pt x="766569" y="1041613"/>
                  </a:lnTo>
                  <a:lnTo>
                    <a:pt x="806362" y="1021812"/>
                  </a:lnTo>
                  <a:lnTo>
                    <a:pt x="844228" y="998939"/>
                  </a:lnTo>
                  <a:lnTo>
                    <a:pt x="880003" y="973159"/>
                  </a:lnTo>
                  <a:lnTo>
                    <a:pt x="913525" y="944636"/>
                  </a:lnTo>
                  <a:lnTo>
                    <a:pt x="944630" y="913532"/>
                  </a:lnTo>
                  <a:lnTo>
                    <a:pt x="973155" y="880012"/>
                  </a:lnTo>
                  <a:lnTo>
                    <a:pt x="998935" y="844238"/>
                  </a:lnTo>
                  <a:lnTo>
                    <a:pt x="1021809" y="806373"/>
                  </a:lnTo>
                  <a:lnTo>
                    <a:pt x="1041611" y="766582"/>
                  </a:lnTo>
                  <a:lnTo>
                    <a:pt x="1058180" y="725027"/>
                  </a:lnTo>
                  <a:lnTo>
                    <a:pt x="1071351" y="681873"/>
                  </a:lnTo>
                  <a:lnTo>
                    <a:pt x="1080962" y="637282"/>
                  </a:lnTo>
                  <a:lnTo>
                    <a:pt x="1086848" y="591418"/>
                  </a:lnTo>
                  <a:lnTo>
                    <a:pt x="1088846" y="544444"/>
                  </a:lnTo>
                  <a:lnTo>
                    <a:pt x="1086848" y="497463"/>
                  </a:lnTo>
                  <a:lnTo>
                    <a:pt x="1080962" y="451594"/>
                  </a:lnTo>
                  <a:lnTo>
                    <a:pt x="1071351" y="406997"/>
                  </a:lnTo>
                  <a:lnTo>
                    <a:pt x="1058180" y="363839"/>
                  </a:lnTo>
                  <a:lnTo>
                    <a:pt x="1041611" y="322280"/>
                  </a:lnTo>
                  <a:lnTo>
                    <a:pt x="1021809" y="282486"/>
                  </a:lnTo>
                  <a:lnTo>
                    <a:pt x="998935" y="244618"/>
                  </a:lnTo>
                  <a:lnTo>
                    <a:pt x="973155" y="208842"/>
                  </a:lnTo>
                  <a:lnTo>
                    <a:pt x="944630" y="175319"/>
                  </a:lnTo>
                  <a:lnTo>
                    <a:pt x="913525" y="144214"/>
                  </a:lnTo>
                  <a:lnTo>
                    <a:pt x="880003" y="115689"/>
                  </a:lnTo>
                  <a:lnTo>
                    <a:pt x="844228" y="89908"/>
                  </a:lnTo>
                  <a:lnTo>
                    <a:pt x="806362" y="67035"/>
                  </a:lnTo>
                  <a:lnTo>
                    <a:pt x="766569" y="47233"/>
                  </a:lnTo>
                  <a:lnTo>
                    <a:pt x="725013" y="30664"/>
                  </a:lnTo>
                  <a:lnTo>
                    <a:pt x="681857" y="17494"/>
                  </a:lnTo>
                  <a:lnTo>
                    <a:pt x="637264" y="7884"/>
                  </a:lnTo>
                  <a:lnTo>
                    <a:pt x="591398" y="1998"/>
                  </a:lnTo>
                  <a:lnTo>
                    <a:pt x="544423" y="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accent1">
                  <a:lumMod val="90000"/>
                  <a:lumOff val="10000"/>
                </a:schemeClr>
              </a:solidFill>
            </a:ln>
          </p:spPr>
          <p:txBody>
            <a:bodyPr wrap="square" lIns="0" tIns="0" rIns="0" bIns="0" rtlCol="0"/>
            <a:lstStyle/>
            <a:p>
              <a:pPr defTabSz="554492"/>
              <a:endParaRPr sz="1092" dirty="0">
                <a:solidFill>
                  <a:srgbClr val="022040"/>
                </a:solidFill>
                <a:latin typeface="Calibri"/>
              </a:endParaRPr>
            </a:p>
          </p:txBody>
        </p:sp>
        <p:sp>
          <p:nvSpPr>
            <p:cNvPr id="13" name="object 13">
              <a:extLst>
                <a:ext uri="{FF2B5EF4-FFF2-40B4-BE49-F238E27FC236}">
                  <a16:creationId xmlns:a16="http://schemas.microsoft.com/office/drawing/2014/main" id="{67D8F514-C4B5-4DB4-9998-0B9134FC003D}"/>
                </a:ext>
              </a:extLst>
            </p:cNvPr>
            <p:cNvSpPr/>
            <p:nvPr/>
          </p:nvSpPr>
          <p:spPr>
            <a:xfrm>
              <a:off x="4492319" y="7827767"/>
              <a:ext cx="1089025" cy="1089025"/>
            </a:xfrm>
            <a:custGeom>
              <a:avLst/>
              <a:gdLst/>
              <a:ahLst/>
              <a:cxnLst/>
              <a:rect l="l" t="t" r="r" b="b"/>
              <a:pathLst>
                <a:path w="1089025" h="1089025">
                  <a:moveTo>
                    <a:pt x="544423" y="1088846"/>
                  </a:moveTo>
                  <a:lnTo>
                    <a:pt x="591398" y="1086848"/>
                  </a:lnTo>
                  <a:lnTo>
                    <a:pt x="637264" y="1080962"/>
                  </a:lnTo>
                  <a:lnTo>
                    <a:pt x="681857" y="1071352"/>
                  </a:lnTo>
                  <a:lnTo>
                    <a:pt x="725013" y="1058181"/>
                  </a:lnTo>
                  <a:lnTo>
                    <a:pt x="766569" y="1041613"/>
                  </a:lnTo>
                  <a:lnTo>
                    <a:pt x="806362" y="1021812"/>
                  </a:lnTo>
                  <a:lnTo>
                    <a:pt x="844228" y="998939"/>
                  </a:lnTo>
                  <a:lnTo>
                    <a:pt x="880003" y="973159"/>
                  </a:lnTo>
                  <a:lnTo>
                    <a:pt x="913525" y="944636"/>
                  </a:lnTo>
                  <a:lnTo>
                    <a:pt x="944630" y="913532"/>
                  </a:lnTo>
                  <a:lnTo>
                    <a:pt x="973155" y="880012"/>
                  </a:lnTo>
                  <a:lnTo>
                    <a:pt x="998935" y="844238"/>
                  </a:lnTo>
                  <a:lnTo>
                    <a:pt x="1021809" y="806373"/>
                  </a:lnTo>
                  <a:lnTo>
                    <a:pt x="1041611" y="766582"/>
                  </a:lnTo>
                  <a:lnTo>
                    <a:pt x="1058180" y="725027"/>
                  </a:lnTo>
                  <a:lnTo>
                    <a:pt x="1071351" y="681873"/>
                  </a:lnTo>
                  <a:lnTo>
                    <a:pt x="1080962" y="637282"/>
                  </a:lnTo>
                  <a:lnTo>
                    <a:pt x="1086848" y="591418"/>
                  </a:lnTo>
                  <a:lnTo>
                    <a:pt x="1088846" y="544444"/>
                  </a:lnTo>
                  <a:lnTo>
                    <a:pt x="1086848" y="497463"/>
                  </a:lnTo>
                  <a:lnTo>
                    <a:pt x="1080962" y="451594"/>
                  </a:lnTo>
                  <a:lnTo>
                    <a:pt x="1071351" y="406997"/>
                  </a:lnTo>
                  <a:lnTo>
                    <a:pt x="1058180" y="363839"/>
                  </a:lnTo>
                  <a:lnTo>
                    <a:pt x="1041611" y="322280"/>
                  </a:lnTo>
                  <a:lnTo>
                    <a:pt x="1021809" y="282486"/>
                  </a:lnTo>
                  <a:lnTo>
                    <a:pt x="998935" y="244618"/>
                  </a:lnTo>
                  <a:lnTo>
                    <a:pt x="973155" y="208842"/>
                  </a:lnTo>
                  <a:lnTo>
                    <a:pt x="944630" y="175319"/>
                  </a:lnTo>
                  <a:lnTo>
                    <a:pt x="913525" y="144214"/>
                  </a:lnTo>
                  <a:lnTo>
                    <a:pt x="880003" y="115689"/>
                  </a:lnTo>
                  <a:lnTo>
                    <a:pt x="844228" y="89908"/>
                  </a:lnTo>
                  <a:lnTo>
                    <a:pt x="806362" y="67035"/>
                  </a:lnTo>
                  <a:lnTo>
                    <a:pt x="766569" y="47233"/>
                  </a:lnTo>
                  <a:lnTo>
                    <a:pt x="725013" y="30664"/>
                  </a:lnTo>
                  <a:lnTo>
                    <a:pt x="681857" y="17494"/>
                  </a:lnTo>
                  <a:lnTo>
                    <a:pt x="637264" y="7884"/>
                  </a:lnTo>
                  <a:lnTo>
                    <a:pt x="591398" y="1998"/>
                  </a:lnTo>
                  <a:lnTo>
                    <a:pt x="544423" y="0"/>
                  </a:lnTo>
                  <a:lnTo>
                    <a:pt x="497447" y="1998"/>
                  </a:lnTo>
                  <a:lnTo>
                    <a:pt x="451581" y="7884"/>
                  </a:lnTo>
                  <a:lnTo>
                    <a:pt x="406988" y="17494"/>
                  </a:lnTo>
                  <a:lnTo>
                    <a:pt x="363832" y="30664"/>
                  </a:lnTo>
                  <a:lnTo>
                    <a:pt x="322276" y="47233"/>
                  </a:lnTo>
                  <a:lnTo>
                    <a:pt x="282484" y="67035"/>
                  </a:lnTo>
                  <a:lnTo>
                    <a:pt x="244618" y="89908"/>
                  </a:lnTo>
                  <a:lnTo>
                    <a:pt x="208842" y="115689"/>
                  </a:lnTo>
                  <a:lnTo>
                    <a:pt x="175320" y="144214"/>
                  </a:lnTo>
                  <a:lnTo>
                    <a:pt x="144215" y="175319"/>
                  </a:lnTo>
                  <a:lnTo>
                    <a:pt x="115691" y="208842"/>
                  </a:lnTo>
                  <a:lnTo>
                    <a:pt x="89910" y="244618"/>
                  </a:lnTo>
                  <a:lnTo>
                    <a:pt x="67037" y="282486"/>
                  </a:lnTo>
                  <a:lnTo>
                    <a:pt x="47234" y="322280"/>
                  </a:lnTo>
                  <a:lnTo>
                    <a:pt x="30665" y="363839"/>
                  </a:lnTo>
                  <a:lnTo>
                    <a:pt x="17494" y="406997"/>
                  </a:lnTo>
                  <a:lnTo>
                    <a:pt x="7884" y="451594"/>
                  </a:lnTo>
                  <a:lnTo>
                    <a:pt x="1998" y="497463"/>
                  </a:lnTo>
                  <a:lnTo>
                    <a:pt x="0" y="544444"/>
                  </a:lnTo>
                  <a:lnTo>
                    <a:pt x="1998" y="591418"/>
                  </a:lnTo>
                  <a:lnTo>
                    <a:pt x="7884" y="637282"/>
                  </a:lnTo>
                  <a:lnTo>
                    <a:pt x="17494" y="681873"/>
                  </a:lnTo>
                  <a:lnTo>
                    <a:pt x="30665" y="725027"/>
                  </a:lnTo>
                  <a:lnTo>
                    <a:pt x="47234" y="766582"/>
                  </a:lnTo>
                  <a:lnTo>
                    <a:pt x="67037" y="806373"/>
                  </a:lnTo>
                  <a:lnTo>
                    <a:pt x="89910" y="844238"/>
                  </a:lnTo>
                  <a:lnTo>
                    <a:pt x="115691" y="880012"/>
                  </a:lnTo>
                  <a:lnTo>
                    <a:pt x="144215" y="913532"/>
                  </a:lnTo>
                  <a:lnTo>
                    <a:pt x="175320" y="944636"/>
                  </a:lnTo>
                  <a:lnTo>
                    <a:pt x="208842" y="973159"/>
                  </a:lnTo>
                  <a:lnTo>
                    <a:pt x="244618" y="998939"/>
                  </a:lnTo>
                  <a:lnTo>
                    <a:pt x="282484" y="1021812"/>
                  </a:lnTo>
                  <a:lnTo>
                    <a:pt x="322276" y="1041613"/>
                  </a:lnTo>
                  <a:lnTo>
                    <a:pt x="363832" y="1058181"/>
                  </a:lnTo>
                  <a:lnTo>
                    <a:pt x="406988" y="1071352"/>
                  </a:lnTo>
                  <a:lnTo>
                    <a:pt x="451581" y="1080962"/>
                  </a:lnTo>
                  <a:lnTo>
                    <a:pt x="497447" y="1086848"/>
                  </a:lnTo>
                  <a:lnTo>
                    <a:pt x="544423" y="1088846"/>
                  </a:lnTo>
                  <a:close/>
                </a:path>
              </a:pathLst>
            </a:custGeom>
            <a:ln w="57150">
              <a:solidFill>
                <a:schemeClr val="accent1">
                  <a:lumMod val="90000"/>
                  <a:lumOff val="10000"/>
                </a:schemeClr>
              </a:solidFill>
            </a:ln>
          </p:spPr>
          <p:txBody>
            <a:bodyPr wrap="square" lIns="0" tIns="0" rIns="0" bIns="0" rtlCol="0"/>
            <a:lstStyle/>
            <a:p>
              <a:pPr defTabSz="554492"/>
              <a:endParaRPr sz="1092" dirty="0">
                <a:solidFill>
                  <a:srgbClr val="022040"/>
                </a:solidFill>
                <a:latin typeface="Calibri"/>
              </a:endParaRPr>
            </a:p>
          </p:txBody>
        </p:sp>
        <p:sp>
          <p:nvSpPr>
            <p:cNvPr id="14" name="object 14">
              <a:extLst>
                <a:ext uri="{FF2B5EF4-FFF2-40B4-BE49-F238E27FC236}">
                  <a16:creationId xmlns:a16="http://schemas.microsoft.com/office/drawing/2014/main" id="{6CBF3262-4A15-463C-BCAC-B4A0F9E5186B}"/>
                </a:ext>
              </a:extLst>
            </p:cNvPr>
            <p:cNvSpPr/>
            <p:nvPr/>
          </p:nvSpPr>
          <p:spPr>
            <a:xfrm>
              <a:off x="4930452" y="8344172"/>
              <a:ext cx="220202" cy="8531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554492"/>
              <a:endParaRPr sz="1092" dirty="0">
                <a:solidFill>
                  <a:srgbClr val="022040"/>
                </a:solidFill>
                <a:latin typeface="Calibri"/>
              </a:endParaRPr>
            </a:p>
          </p:txBody>
        </p:sp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F149EF5B-7050-4CA4-8A7E-B649BF581318}"/>
                </a:ext>
              </a:extLst>
            </p:cNvPr>
            <p:cNvSpPr/>
            <p:nvPr/>
          </p:nvSpPr>
          <p:spPr>
            <a:xfrm>
              <a:off x="4718317" y="8048983"/>
              <a:ext cx="537210" cy="647065"/>
            </a:xfrm>
            <a:custGeom>
              <a:avLst/>
              <a:gdLst/>
              <a:ahLst/>
              <a:cxnLst/>
              <a:rect l="l" t="t" r="r" b="b"/>
              <a:pathLst>
                <a:path w="537210" h="647065">
                  <a:moveTo>
                    <a:pt x="255549" y="194308"/>
                  </a:moveTo>
                  <a:lnTo>
                    <a:pt x="204650" y="194308"/>
                  </a:lnTo>
                  <a:lnTo>
                    <a:pt x="250586" y="240254"/>
                  </a:lnTo>
                  <a:lnTo>
                    <a:pt x="198971" y="255184"/>
                  </a:lnTo>
                  <a:lnTo>
                    <a:pt x="158984" y="277344"/>
                  </a:lnTo>
                  <a:lnTo>
                    <a:pt x="133145" y="305422"/>
                  </a:lnTo>
                  <a:lnTo>
                    <a:pt x="124007" y="337979"/>
                  </a:lnTo>
                  <a:lnTo>
                    <a:pt x="123972" y="530004"/>
                  </a:lnTo>
                  <a:lnTo>
                    <a:pt x="133927" y="567179"/>
                  </a:lnTo>
                  <a:lnTo>
                    <a:pt x="161766" y="599189"/>
                  </a:lnTo>
                  <a:lnTo>
                    <a:pt x="204455" y="624254"/>
                  </a:lnTo>
                  <a:lnTo>
                    <a:pt x="258958" y="640598"/>
                  </a:lnTo>
                  <a:lnTo>
                    <a:pt x="322238" y="646441"/>
                  </a:lnTo>
                  <a:lnTo>
                    <a:pt x="385562" y="640598"/>
                  </a:lnTo>
                  <a:lnTo>
                    <a:pt x="440068" y="624254"/>
                  </a:lnTo>
                  <a:lnTo>
                    <a:pt x="463403" y="610546"/>
                  </a:lnTo>
                  <a:lnTo>
                    <a:pt x="322238" y="610546"/>
                  </a:lnTo>
                  <a:lnTo>
                    <a:pt x="255855" y="603419"/>
                  </a:lnTo>
                  <a:lnTo>
                    <a:pt x="204636" y="584874"/>
                  </a:lnTo>
                  <a:lnTo>
                    <a:pt x="171574" y="559013"/>
                  </a:lnTo>
                  <a:lnTo>
                    <a:pt x="159856" y="530004"/>
                  </a:lnTo>
                  <a:lnTo>
                    <a:pt x="159856" y="499084"/>
                  </a:lnTo>
                  <a:lnTo>
                    <a:pt x="240058" y="499084"/>
                  </a:lnTo>
                  <a:lnTo>
                    <a:pt x="204636" y="486258"/>
                  </a:lnTo>
                  <a:lnTo>
                    <a:pt x="171574" y="460394"/>
                  </a:lnTo>
                  <a:lnTo>
                    <a:pt x="159856" y="431379"/>
                  </a:lnTo>
                  <a:lnTo>
                    <a:pt x="159856" y="399443"/>
                  </a:lnTo>
                  <a:lnTo>
                    <a:pt x="252965" y="399443"/>
                  </a:lnTo>
                  <a:lnTo>
                    <a:pt x="205162" y="384555"/>
                  </a:lnTo>
                  <a:lnTo>
                    <a:pt x="171771" y="362459"/>
                  </a:lnTo>
                  <a:lnTo>
                    <a:pt x="159856" y="337979"/>
                  </a:lnTo>
                  <a:lnTo>
                    <a:pt x="171771" y="313499"/>
                  </a:lnTo>
                  <a:lnTo>
                    <a:pt x="205162" y="291403"/>
                  </a:lnTo>
                  <a:lnTo>
                    <a:pt x="256495" y="275415"/>
                  </a:lnTo>
                  <a:lnTo>
                    <a:pt x="322238" y="269258"/>
                  </a:lnTo>
                  <a:lnTo>
                    <a:pt x="471290" y="269258"/>
                  </a:lnTo>
                  <a:lnTo>
                    <a:pt x="443666" y="254258"/>
                  </a:lnTo>
                  <a:lnTo>
                    <a:pt x="390835" y="239516"/>
                  </a:lnTo>
                  <a:lnTo>
                    <a:pt x="328720" y="233636"/>
                  </a:lnTo>
                  <a:lnTo>
                    <a:pt x="337124" y="225239"/>
                  </a:lnTo>
                  <a:lnTo>
                    <a:pt x="286480" y="225239"/>
                  </a:lnTo>
                  <a:lnTo>
                    <a:pt x="255549" y="194308"/>
                  </a:lnTo>
                  <a:close/>
                </a:path>
                <a:path w="537210" h="647065">
                  <a:moveTo>
                    <a:pt x="520494" y="499084"/>
                  </a:moveTo>
                  <a:lnTo>
                    <a:pt x="484610" y="499084"/>
                  </a:lnTo>
                  <a:lnTo>
                    <a:pt x="484610" y="530004"/>
                  </a:lnTo>
                  <a:lnTo>
                    <a:pt x="472892" y="558960"/>
                  </a:lnTo>
                  <a:lnTo>
                    <a:pt x="439832" y="584827"/>
                  </a:lnTo>
                  <a:lnTo>
                    <a:pt x="388567" y="603419"/>
                  </a:lnTo>
                  <a:lnTo>
                    <a:pt x="322238" y="610546"/>
                  </a:lnTo>
                  <a:lnTo>
                    <a:pt x="463403" y="610546"/>
                  </a:lnTo>
                  <a:lnTo>
                    <a:pt x="482737" y="599189"/>
                  </a:lnTo>
                  <a:lnTo>
                    <a:pt x="510552" y="567179"/>
                  </a:lnTo>
                  <a:lnTo>
                    <a:pt x="520494" y="530004"/>
                  </a:lnTo>
                  <a:lnTo>
                    <a:pt x="520494" y="499084"/>
                  </a:lnTo>
                  <a:close/>
                </a:path>
                <a:path w="537210" h="647065">
                  <a:moveTo>
                    <a:pt x="240058" y="499084"/>
                  </a:moveTo>
                  <a:lnTo>
                    <a:pt x="159856" y="499084"/>
                  </a:lnTo>
                  <a:lnTo>
                    <a:pt x="190704" y="519276"/>
                  </a:lnTo>
                  <a:lnTo>
                    <a:pt x="228926" y="534676"/>
                  </a:lnTo>
                  <a:lnTo>
                    <a:pt x="273208" y="544493"/>
                  </a:lnTo>
                  <a:lnTo>
                    <a:pt x="322238" y="547941"/>
                  </a:lnTo>
                  <a:lnTo>
                    <a:pt x="371280" y="544493"/>
                  </a:lnTo>
                  <a:lnTo>
                    <a:pt x="415589" y="534676"/>
                  </a:lnTo>
                  <a:lnTo>
                    <a:pt x="453815" y="519276"/>
                  </a:lnTo>
                  <a:lnTo>
                    <a:pt x="465017" y="511932"/>
                  </a:lnTo>
                  <a:lnTo>
                    <a:pt x="322238" y="511932"/>
                  </a:lnTo>
                  <a:lnTo>
                    <a:pt x="255904" y="504821"/>
                  </a:lnTo>
                  <a:lnTo>
                    <a:pt x="240058" y="499084"/>
                  </a:lnTo>
                  <a:close/>
                </a:path>
                <a:path w="537210" h="647065">
                  <a:moveTo>
                    <a:pt x="520494" y="399443"/>
                  </a:moveTo>
                  <a:lnTo>
                    <a:pt x="484610" y="399443"/>
                  </a:lnTo>
                  <a:lnTo>
                    <a:pt x="484610" y="431379"/>
                  </a:lnTo>
                  <a:lnTo>
                    <a:pt x="472892" y="460394"/>
                  </a:lnTo>
                  <a:lnTo>
                    <a:pt x="439832" y="486258"/>
                  </a:lnTo>
                  <a:lnTo>
                    <a:pt x="388567" y="504821"/>
                  </a:lnTo>
                  <a:lnTo>
                    <a:pt x="322238" y="511932"/>
                  </a:lnTo>
                  <a:lnTo>
                    <a:pt x="465017" y="511932"/>
                  </a:lnTo>
                  <a:lnTo>
                    <a:pt x="484610" y="499084"/>
                  </a:lnTo>
                  <a:lnTo>
                    <a:pt x="520494" y="499084"/>
                  </a:lnTo>
                  <a:lnTo>
                    <a:pt x="520494" y="399443"/>
                  </a:lnTo>
                  <a:close/>
                </a:path>
                <a:path w="537210" h="647065">
                  <a:moveTo>
                    <a:pt x="252965" y="399443"/>
                  </a:moveTo>
                  <a:lnTo>
                    <a:pt x="159856" y="399443"/>
                  </a:lnTo>
                  <a:lnTo>
                    <a:pt x="190438" y="417351"/>
                  </a:lnTo>
                  <a:lnTo>
                    <a:pt x="228498" y="430939"/>
                  </a:lnTo>
                  <a:lnTo>
                    <a:pt x="272832" y="439565"/>
                  </a:lnTo>
                  <a:lnTo>
                    <a:pt x="322238" y="442583"/>
                  </a:lnTo>
                  <a:lnTo>
                    <a:pt x="371691" y="439565"/>
                  </a:lnTo>
                  <a:lnTo>
                    <a:pt x="416017" y="430939"/>
                  </a:lnTo>
                  <a:lnTo>
                    <a:pt x="454046" y="417351"/>
                  </a:lnTo>
                  <a:lnTo>
                    <a:pt x="472226" y="406699"/>
                  </a:lnTo>
                  <a:lnTo>
                    <a:pt x="322238" y="406699"/>
                  </a:lnTo>
                  <a:lnTo>
                    <a:pt x="256439" y="400525"/>
                  </a:lnTo>
                  <a:lnTo>
                    <a:pt x="252965" y="399443"/>
                  </a:lnTo>
                  <a:close/>
                </a:path>
                <a:path w="537210" h="647065">
                  <a:moveTo>
                    <a:pt x="471290" y="269258"/>
                  </a:moveTo>
                  <a:lnTo>
                    <a:pt x="322238" y="269258"/>
                  </a:lnTo>
                  <a:lnTo>
                    <a:pt x="387975" y="275490"/>
                  </a:lnTo>
                  <a:lnTo>
                    <a:pt x="439305" y="291501"/>
                  </a:lnTo>
                  <a:lnTo>
                    <a:pt x="472695" y="313571"/>
                  </a:lnTo>
                  <a:lnTo>
                    <a:pt x="484610" y="337979"/>
                  </a:lnTo>
                  <a:lnTo>
                    <a:pt x="472695" y="362406"/>
                  </a:lnTo>
                  <a:lnTo>
                    <a:pt x="439305" y="384507"/>
                  </a:lnTo>
                  <a:lnTo>
                    <a:pt x="387975" y="400525"/>
                  </a:lnTo>
                  <a:lnTo>
                    <a:pt x="322238" y="406699"/>
                  </a:lnTo>
                  <a:lnTo>
                    <a:pt x="472226" y="406699"/>
                  </a:lnTo>
                  <a:lnTo>
                    <a:pt x="484610" y="399443"/>
                  </a:lnTo>
                  <a:lnTo>
                    <a:pt x="520494" y="399443"/>
                  </a:lnTo>
                  <a:lnTo>
                    <a:pt x="520494" y="337979"/>
                  </a:lnTo>
                  <a:lnTo>
                    <a:pt x="511092" y="304858"/>
                  </a:lnTo>
                  <a:lnTo>
                    <a:pt x="484617" y="276495"/>
                  </a:lnTo>
                  <a:lnTo>
                    <a:pt x="471290" y="269258"/>
                  </a:lnTo>
                  <a:close/>
                </a:path>
                <a:path w="537210" h="647065">
                  <a:moveTo>
                    <a:pt x="204703" y="150888"/>
                  </a:moveTo>
                  <a:lnTo>
                    <a:pt x="5253" y="342816"/>
                  </a:lnTo>
                  <a:lnTo>
                    <a:pt x="0" y="355491"/>
                  </a:lnTo>
                  <a:lnTo>
                    <a:pt x="1313" y="362265"/>
                  </a:lnTo>
                  <a:lnTo>
                    <a:pt x="5253" y="368261"/>
                  </a:lnTo>
                  <a:lnTo>
                    <a:pt x="10981" y="371646"/>
                  </a:lnTo>
                  <a:lnTo>
                    <a:pt x="18070" y="372702"/>
                  </a:lnTo>
                  <a:lnTo>
                    <a:pt x="25111" y="371537"/>
                  </a:lnTo>
                  <a:lnTo>
                    <a:pt x="30698" y="368261"/>
                  </a:lnTo>
                  <a:lnTo>
                    <a:pt x="204650" y="194308"/>
                  </a:lnTo>
                  <a:lnTo>
                    <a:pt x="255549" y="194308"/>
                  </a:lnTo>
                  <a:lnTo>
                    <a:pt x="217383" y="156141"/>
                  </a:lnTo>
                  <a:lnTo>
                    <a:pt x="211453" y="152201"/>
                  </a:lnTo>
                  <a:lnTo>
                    <a:pt x="204703" y="150888"/>
                  </a:lnTo>
                  <a:close/>
                </a:path>
                <a:path w="537210" h="647065">
                  <a:moveTo>
                    <a:pt x="529017" y="0"/>
                  </a:moveTo>
                  <a:lnTo>
                    <a:pt x="378352" y="0"/>
                  </a:lnTo>
                  <a:lnTo>
                    <a:pt x="370331" y="8020"/>
                  </a:lnTo>
                  <a:lnTo>
                    <a:pt x="370331" y="27863"/>
                  </a:lnTo>
                  <a:lnTo>
                    <a:pt x="378352" y="35883"/>
                  </a:lnTo>
                  <a:lnTo>
                    <a:pt x="475700" y="35883"/>
                  </a:lnTo>
                  <a:lnTo>
                    <a:pt x="286480" y="225239"/>
                  </a:lnTo>
                  <a:lnTo>
                    <a:pt x="337124" y="225239"/>
                  </a:lnTo>
                  <a:lnTo>
                    <a:pt x="501144" y="61338"/>
                  </a:lnTo>
                  <a:lnTo>
                    <a:pt x="537038" y="61338"/>
                  </a:lnTo>
                  <a:lnTo>
                    <a:pt x="537038" y="8020"/>
                  </a:lnTo>
                  <a:lnTo>
                    <a:pt x="529017" y="0"/>
                  </a:lnTo>
                  <a:close/>
                </a:path>
                <a:path w="537210" h="647065">
                  <a:moveTo>
                    <a:pt x="537038" y="61338"/>
                  </a:moveTo>
                  <a:lnTo>
                    <a:pt x="501144" y="61338"/>
                  </a:lnTo>
                  <a:lnTo>
                    <a:pt x="501144" y="158686"/>
                  </a:lnTo>
                  <a:lnTo>
                    <a:pt x="509165" y="166696"/>
                  </a:lnTo>
                  <a:lnTo>
                    <a:pt x="529017" y="166696"/>
                  </a:lnTo>
                  <a:lnTo>
                    <a:pt x="537038" y="158686"/>
                  </a:lnTo>
                  <a:lnTo>
                    <a:pt x="537038" y="61338"/>
                  </a:lnTo>
                  <a:close/>
                </a:path>
              </a:pathLst>
            </a:custGeom>
            <a:solidFill>
              <a:srgbClr val="005279"/>
            </a:solidFill>
          </p:spPr>
          <p:txBody>
            <a:bodyPr wrap="square" lIns="0" tIns="0" rIns="0" bIns="0" rtlCol="0"/>
            <a:lstStyle/>
            <a:p>
              <a:pPr defTabSz="554492"/>
              <a:endParaRPr sz="1092" dirty="0">
                <a:solidFill>
                  <a:srgbClr val="022040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26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3">
            <a:extLst>
              <a:ext uri="{FF2B5EF4-FFF2-40B4-BE49-F238E27FC236}">
                <a16:creationId xmlns:a16="http://schemas.microsoft.com/office/drawing/2014/main" id="{FAC7FDE5-6712-4012-95BD-328274CF8FE9}"/>
              </a:ext>
            </a:extLst>
          </p:cNvPr>
          <p:cNvSpPr txBox="1">
            <a:spLocks/>
          </p:cNvSpPr>
          <p:nvPr/>
        </p:nvSpPr>
        <p:spPr>
          <a:xfrm>
            <a:off x="427914" y="267768"/>
            <a:ext cx="11407495" cy="535082"/>
          </a:xfrm>
          <a:prstGeom prst="rect">
            <a:avLst/>
          </a:prstGeom>
        </p:spPr>
        <p:txBody>
          <a:bodyPr vert="horz" wrap="square" lIns="0" tIns="8445" rIns="0" bIns="0" rtlCol="0">
            <a:spAutoFit/>
          </a:bodyPr>
          <a:lstStyle>
            <a:lvl1pPr>
              <a:defRPr sz="4700" b="1" i="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7676" marR="581513" defTabSz="543151">
              <a:lnSpc>
                <a:spcPct val="85000"/>
              </a:lnSpc>
              <a:spcBef>
                <a:spcPts val="1353"/>
              </a:spcBef>
              <a:defRPr/>
            </a:pPr>
            <a:r>
              <a:rPr lang="pt-BR" sz="3990" kern="0" spc="-45" dirty="0">
                <a:solidFill>
                  <a:srgbClr val="2D4D7E"/>
                </a:solidFill>
              </a:rPr>
              <a:t>Metas dos indicadores para 2023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965B78B-77FB-4895-9F72-D49A2DF90C01}"/>
              </a:ext>
            </a:extLst>
          </p:cNvPr>
          <p:cNvPicPr/>
          <p:nvPr/>
        </p:nvPicPr>
        <p:blipFill rotWithShape="1">
          <a:blip r:embed="rId3"/>
          <a:srcRect l="-4" t="-934" r="13318" b="25856"/>
          <a:stretch/>
        </p:blipFill>
        <p:spPr bwMode="auto">
          <a:xfrm>
            <a:off x="427914" y="1013355"/>
            <a:ext cx="7366001" cy="34686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7BA87627-0E1D-4CD3-A4AC-874A7A955BDA}"/>
              </a:ext>
            </a:extLst>
          </p:cNvPr>
          <p:cNvSpPr/>
          <p:nvPr/>
        </p:nvSpPr>
        <p:spPr>
          <a:xfrm>
            <a:off x="275771" y="4497160"/>
            <a:ext cx="10580914" cy="291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170" algn="just">
              <a:lnSpc>
                <a:spcPct val="115000"/>
              </a:lnSpc>
              <a:spcAft>
                <a:spcPts val="1000"/>
              </a:spcAft>
            </a:pPr>
            <a:r>
              <a:rPr lang="pt-BR" sz="1200" dirty="0">
                <a:latin typeface="Calibri" panose="020F0502020204030204" pitchFamily="34" charset="0"/>
                <a:ea typeface="Calibri" panose="020F0502020204030204" pitchFamily="34" charset="0"/>
              </a:rPr>
              <a:t>O sinal será positivo (+) quando o indicador for do tipo “maior-melhor” e negativo (-) caso contrário.</a:t>
            </a:r>
            <a:endParaRPr lang="pt-BR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162EA10C-B4C1-4564-BF66-7D2AF1C6E162}"/>
              </a:ext>
            </a:extLst>
          </p:cNvPr>
          <p:cNvSpPr/>
          <p:nvPr/>
        </p:nvSpPr>
        <p:spPr>
          <a:xfrm>
            <a:off x="275771" y="5135412"/>
            <a:ext cx="11559638" cy="1586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170" algn="just">
              <a:lnSpc>
                <a:spcPct val="115000"/>
              </a:lnSpc>
              <a:spcAft>
                <a:spcPts val="1000"/>
              </a:spcAft>
            </a:pPr>
            <a:r>
              <a:rPr lang="pt-BR" sz="1600" dirty="0">
                <a:latin typeface="Calibri" panose="020F0502020204030204" pitchFamily="34" charset="0"/>
                <a:ea typeface="Calibri" panose="020F0502020204030204" pitchFamily="34" charset="0"/>
              </a:rPr>
              <a:t>As metas foram definidas com o critério de serem mais desafiadoras do que do que a média dos 5 últimos exercícios.</a:t>
            </a:r>
          </a:p>
          <a:p>
            <a:pPr marL="90170" algn="just">
              <a:lnSpc>
                <a:spcPct val="115000"/>
              </a:lnSpc>
              <a:spcAft>
                <a:spcPts val="1000"/>
              </a:spcAft>
            </a:pPr>
            <a:r>
              <a:rPr lang="pt-BR" sz="1600" dirty="0">
                <a:latin typeface="Calibri" panose="020F0502020204030204" pitchFamily="34" charset="0"/>
                <a:ea typeface="Calibri" panose="020F0502020204030204" pitchFamily="34" charset="0"/>
              </a:rPr>
              <a:t>Para os indicadores de Receita da União e Volume de óleo comercializado, a meta prevê a realização de 100% do planejado para 2023.</a:t>
            </a:r>
          </a:p>
          <a:p>
            <a:pPr marL="90170" algn="just">
              <a:lnSpc>
                <a:spcPct val="115000"/>
              </a:lnSpc>
              <a:spcAft>
                <a:spcPts val="1000"/>
              </a:spcAft>
            </a:pPr>
            <a:r>
              <a:rPr lang="pt-BR" sz="1600" dirty="0">
                <a:latin typeface="Calibri" panose="020F0502020204030204" pitchFamily="34" charset="0"/>
                <a:ea typeface="Calibri" panose="020F0502020204030204" pitchFamily="34" charset="0"/>
              </a:rPr>
              <a:t>Esses indicadores e metas foram adotados para o Programa de RVA 2023.</a:t>
            </a:r>
          </a:p>
          <a:p>
            <a:pPr marL="90170" algn="just">
              <a:lnSpc>
                <a:spcPct val="115000"/>
              </a:lnSpc>
              <a:spcAft>
                <a:spcPts val="1000"/>
              </a:spcAft>
            </a:pPr>
            <a:endParaRPr lang="pt-BR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566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46" y="5998880"/>
            <a:ext cx="12152710" cy="884776"/>
          </a:xfrm>
          <a:prstGeom prst="rect">
            <a:avLst/>
          </a:prstGeom>
        </p:spPr>
      </p:pic>
      <p:sp>
        <p:nvSpPr>
          <p:cNvPr id="3" name="Rectangle 3"/>
          <p:cNvSpPr/>
          <p:nvPr/>
        </p:nvSpPr>
        <p:spPr>
          <a:xfrm>
            <a:off x="146083" y="212440"/>
            <a:ext cx="7450414" cy="1185370"/>
          </a:xfrm>
          <a:prstGeom prst="rect">
            <a:avLst/>
          </a:prstGeom>
        </p:spPr>
        <p:txBody>
          <a:bodyPr wrap="square" lIns="108631" tIns="54315" rIns="108631" bIns="54315">
            <a:spAutoFit/>
          </a:bodyPr>
          <a:lstStyle/>
          <a:p>
            <a:pPr defTabSz="543151">
              <a:spcBef>
                <a:spcPct val="0"/>
              </a:spcBef>
              <a:defRPr/>
            </a:pPr>
            <a:r>
              <a:rPr lang="pt-BR" sz="3990" b="1" spc="-45" dirty="0">
                <a:solidFill>
                  <a:srgbClr val="2D4D7E"/>
                </a:solidFill>
                <a:latin typeface="Calibri"/>
                <a:cs typeface="Calibri"/>
              </a:rPr>
              <a:t>Fontes e Usos de Recursos</a:t>
            </a:r>
          </a:p>
          <a:p>
            <a:pPr defTabSz="543151">
              <a:spcBef>
                <a:spcPct val="0"/>
              </a:spcBef>
              <a:defRPr/>
            </a:pPr>
            <a:r>
              <a:rPr lang="pt-BR" sz="3000" spc="-45" dirty="0">
                <a:solidFill>
                  <a:srgbClr val="2D4D7E"/>
                </a:solidFill>
                <a:latin typeface="Calibri"/>
                <a:cs typeface="Calibri"/>
              </a:rPr>
              <a:t>PDG/OI 2023 aprovado</a:t>
            </a:r>
            <a:endParaRPr lang="en-US" sz="3000" spc="-45" dirty="0">
              <a:solidFill>
                <a:srgbClr val="2D4D7E"/>
              </a:solidFill>
              <a:latin typeface="Calibri"/>
              <a:cs typeface="Calibri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64B516F-2FDF-4C34-9812-583D48A61AE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315" y="1576461"/>
            <a:ext cx="5593526" cy="460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756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46" y="5998880"/>
            <a:ext cx="12152710" cy="884776"/>
          </a:xfrm>
          <a:prstGeom prst="rect">
            <a:avLst/>
          </a:prstGeom>
        </p:spPr>
      </p:pic>
      <p:sp>
        <p:nvSpPr>
          <p:cNvPr id="3" name="Rectangle 3"/>
          <p:cNvSpPr/>
          <p:nvPr/>
        </p:nvSpPr>
        <p:spPr>
          <a:xfrm>
            <a:off x="146083" y="212440"/>
            <a:ext cx="7450414" cy="1185370"/>
          </a:xfrm>
          <a:prstGeom prst="rect">
            <a:avLst/>
          </a:prstGeom>
        </p:spPr>
        <p:txBody>
          <a:bodyPr wrap="square" lIns="108631" tIns="54315" rIns="108631" bIns="54315">
            <a:spAutoFit/>
          </a:bodyPr>
          <a:lstStyle/>
          <a:p>
            <a:pPr defTabSz="543151">
              <a:spcBef>
                <a:spcPct val="0"/>
              </a:spcBef>
              <a:defRPr/>
            </a:pPr>
            <a:r>
              <a:rPr lang="pt-BR" sz="3990" b="1" spc="-45" dirty="0">
                <a:solidFill>
                  <a:srgbClr val="2D4D7E"/>
                </a:solidFill>
                <a:latin typeface="Calibri"/>
                <a:cs typeface="Calibri"/>
              </a:rPr>
              <a:t>Demonstração do Resultado </a:t>
            </a:r>
          </a:p>
          <a:p>
            <a:pPr defTabSz="543151">
              <a:spcBef>
                <a:spcPct val="0"/>
              </a:spcBef>
              <a:defRPr/>
            </a:pPr>
            <a:r>
              <a:rPr lang="pt-BR" sz="3000" spc="-45" dirty="0">
                <a:solidFill>
                  <a:srgbClr val="2D4D7E"/>
                </a:solidFill>
                <a:latin typeface="Calibri"/>
                <a:cs typeface="Calibri"/>
              </a:rPr>
              <a:t>PDG 2023 aprovado</a:t>
            </a:r>
            <a:endParaRPr lang="en-US" sz="3000" spc="-45" dirty="0">
              <a:solidFill>
                <a:srgbClr val="2D4D7E"/>
              </a:solidFill>
              <a:latin typeface="Calibri"/>
              <a:cs typeface="Calibri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9E65BFB0-276C-493A-9FA1-545CFA9E4D4F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101" y="1400175"/>
            <a:ext cx="5268784" cy="459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760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46" y="5998880"/>
            <a:ext cx="12152710" cy="884776"/>
          </a:xfrm>
          <a:prstGeom prst="rect">
            <a:avLst/>
          </a:prstGeom>
        </p:spPr>
      </p:pic>
      <p:sp>
        <p:nvSpPr>
          <p:cNvPr id="3" name="Rectangle 3"/>
          <p:cNvSpPr/>
          <p:nvPr/>
        </p:nvSpPr>
        <p:spPr>
          <a:xfrm>
            <a:off x="288957" y="212440"/>
            <a:ext cx="7450414" cy="723705"/>
          </a:xfrm>
          <a:prstGeom prst="rect">
            <a:avLst/>
          </a:prstGeom>
        </p:spPr>
        <p:txBody>
          <a:bodyPr wrap="square" lIns="108631" tIns="54315" rIns="108631" bIns="54315">
            <a:spAutoFit/>
          </a:bodyPr>
          <a:lstStyle/>
          <a:p>
            <a:pPr defTabSz="543151">
              <a:spcBef>
                <a:spcPct val="0"/>
              </a:spcBef>
              <a:defRPr/>
            </a:pPr>
            <a:r>
              <a:rPr lang="pt-BR" sz="3990" b="1" spc="-45" dirty="0">
                <a:solidFill>
                  <a:srgbClr val="2D4D7E"/>
                </a:solidFill>
                <a:latin typeface="Calibri"/>
                <a:cs typeface="Calibri"/>
              </a:rPr>
              <a:t>Considerações finais para 2023</a:t>
            </a:r>
          </a:p>
        </p:txBody>
      </p:sp>
      <p:sp>
        <p:nvSpPr>
          <p:cNvPr id="4" name="Retângulo 3"/>
          <p:cNvSpPr/>
          <p:nvPr/>
        </p:nvSpPr>
        <p:spPr>
          <a:xfrm>
            <a:off x="421480" y="1235414"/>
            <a:ext cx="11349038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4" indent="-257174" algn="just" defTabSz="543151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42898" algn="l"/>
              </a:tabLst>
            </a:pPr>
            <a:r>
              <a:rPr lang="pt-BR" sz="2100" dirty="0">
                <a:solidFill>
                  <a:srgbClr val="022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Contratação de até 12 cargos comissionados de livre provimento e realização de processo seletivo público</a:t>
            </a:r>
            <a:endParaRPr lang="pt-BR" sz="2100" dirty="0">
              <a:solidFill>
                <a:srgbClr val="02204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4" lvl="0" indent="-257174" algn="just" defTabSz="543151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42898" algn="l"/>
              </a:tabLst>
            </a:pPr>
            <a:r>
              <a:rPr lang="pt-BR" sz="2100" dirty="0">
                <a:solidFill>
                  <a:srgbClr val="02204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Cenário de novos contratos para 2023: acréscimo do resultado das 11 áreas apresentadas na Oferta Permanente de 2022</a:t>
            </a:r>
          </a:p>
          <a:p>
            <a:pPr marL="257174" lvl="0" indent="-257174" algn="just" defTabSz="543151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42898" algn="l"/>
              </a:tabLst>
            </a:pPr>
            <a:r>
              <a:rPr lang="pt-BR" sz="2100" dirty="0">
                <a:solidFill>
                  <a:srgbClr val="02204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Previsão de arrecadação de receita para a União com comercialização de óleo em 2023: R$ 9,11 bilhões, com premissa de preço do petróleo de US$ 103/</a:t>
            </a:r>
            <a:r>
              <a:rPr lang="pt-BR" sz="2100" dirty="0" err="1">
                <a:solidFill>
                  <a:srgbClr val="02204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bbl</a:t>
            </a:r>
            <a:r>
              <a:rPr lang="pt-BR" sz="2100" dirty="0">
                <a:solidFill>
                  <a:srgbClr val="02204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e taxa de câmbio de R$ 5,20</a:t>
            </a:r>
          </a:p>
          <a:p>
            <a:pPr marL="257174" lvl="0" indent="-257174" algn="just" defTabSz="543151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42898" algn="l"/>
              </a:tabLst>
            </a:pPr>
            <a:r>
              <a:rPr lang="pt-BR" sz="2100" dirty="0">
                <a:solidFill>
                  <a:srgbClr val="02204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Previsão de Comercialização de 17,0 milhões </a:t>
            </a:r>
            <a:r>
              <a:rPr lang="pt-BR" sz="2100" dirty="0" err="1">
                <a:solidFill>
                  <a:srgbClr val="02204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bbl</a:t>
            </a:r>
            <a:r>
              <a:rPr lang="pt-BR" sz="2100" dirty="0">
                <a:solidFill>
                  <a:srgbClr val="02204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de óleo e 53,2 milhões de m3 de gás</a:t>
            </a:r>
          </a:p>
          <a:p>
            <a:pPr marL="257174" lvl="0" indent="-257174" algn="just" defTabSz="543151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42898" algn="l"/>
              </a:tabLst>
            </a:pPr>
            <a:r>
              <a:rPr lang="pt-BR" sz="2100" dirty="0">
                <a:solidFill>
                  <a:srgbClr val="02204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Meta de topo: Receita da União de R$ 9,11 Bilhões </a:t>
            </a:r>
          </a:p>
          <a:p>
            <a:pPr marL="257174" lvl="0" indent="-257174" algn="just" defTabSz="543151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42898" algn="l"/>
              </a:tabLst>
            </a:pPr>
            <a:r>
              <a:rPr lang="pt-BR" sz="2100" dirty="0">
                <a:solidFill>
                  <a:srgbClr val="02204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Previsão de Investimentos na ordem de R$ 21,69 milhões (OI 2023)</a:t>
            </a:r>
          </a:p>
          <a:p>
            <a:pPr marL="257174" indent="-257174" algn="just" defTabSz="543151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42898" algn="l"/>
              </a:tabLst>
            </a:pPr>
            <a:r>
              <a:rPr lang="pt-BR" sz="2100" dirty="0">
                <a:solidFill>
                  <a:srgbClr val="02204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Receita da PPSA esperada de R$ 136 milhões, sendo R$ 90 milhões com contrato de remuneração (PDG 2023)</a:t>
            </a:r>
          </a:p>
          <a:p>
            <a:pPr marL="257174" indent="-257174" algn="just" defTabSz="543151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42898" algn="l"/>
              </a:tabLst>
            </a:pPr>
            <a:r>
              <a:rPr lang="pt-BR" sz="2100" dirty="0">
                <a:solidFill>
                  <a:srgbClr val="02204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Usos dos Recursos previstos na PPSA de R$ 135 milhões (PDG 2023)</a:t>
            </a:r>
          </a:p>
        </p:txBody>
      </p:sp>
    </p:spTree>
    <p:extLst>
      <p:ext uri="{BB962C8B-B14F-4D97-AF65-F5344CB8AC3E}">
        <p14:creationId xmlns:p14="http://schemas.microsoft.com/office/powerpoint/2010/main" val="4538486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4_Tema_conteúdo">
  <a:themeElements>
    <a:clrScheme name="TEMA CORES PPSA">
      <a:dk1>
        <a:srgbClr val="022040"/>
      </a:dk1>
      <a:lt1>
        <a:srgbClr val="FFFFFF"/>
      </a:lt1>
      <a:dk2>
        <a:srgbClr val="008192"/>
      </a:dk2>
      <a:lt2>
        <a:srgbClr val="FFFFFF"/>
      </a:lt2>
      <a:accent1>
        <a:srgbClr val="022040"/>
      </a:accent1>
      <a:accent2>
        <a:srgbClr val="11617F"/>
      </a:accent2>
      <a:accent3>
        <a:srgbClr val="008192"/>
      </a:accent3>
      <a:accent4>
        <a:srgbClr val="00999B"/>
      </a:accent4>
      <a:accent5>
        <a:srgbClr val="5CA551"/>
      </a:accent5>
      <a:accent6>
        <a:srgbClr val="F4D222"/>
      </a:accent6>
      <a:hlink>
        <a:srgbClr val="022040"/>
      </a:hlink>
      <a:folHlink>
        <a:srgbClr val="5CA55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8192"/>
        </a:solidFill>
        <a:effectLst/>
      </a:spPr>
      <a:bodyPr rtlCol="0" anchor="ctr"/>
      <a:lstStyle>
        <a:defPPr algn="ctr">
          <a:lnSpc>
            <a:spcPct val="90000"/>
          </a:lnSpc>
          <a:defRPr sz="1200" dirty="0" err="1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_Tema_conteúdo">
  <a:themeElements>
    <a:clrScheme name="TEMA CORES PPSA">
      <a:dk1>
        <a:srgbClr val="022040"/>
      </a:dk1>
      <a:lt1>
        <a:srgbClr val="FFFFFF"/>
      </a:lt1>
      <a:dk2>
        <a:srgbClr val="008192"/>
      </a:dk2>
      <a:lt2>
        <a:srgbClr val="FFFFFF"/>
      </a:lt2>
      <a:accent1>
        <a:srgbClr val="022040"/>
      </a:accent1>
      <a:accent2>
        <a:srgbClr val="11617F"/>
      </a:accent2>
      <a:accent3>
        <a:srgbClr val="008192"/>
      </a:accent3>
      <a:accent4>
        <a:srgbClr val="00999B"/>
      </a:accent4>
      <a:accent5>
        <a:srgbClr val="5CA551"/>
      </a:accent5>
      <a:accent6>
        <a:srgbClr val="F4D222"/>
      </a:accent6>
      <a:hlink>
        <a:srgbClr val="022040"/>
      </a:hlink>
      <a:folHlink>
        <a:srgbClr val="5CA55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8192"/>
        </a:solidFill>
        <a:effectLst/>
      </a:spPr>
      <a:bodyPr rtlCol="0" anchor="ctr"/>
      <a:lstStyle>
        <a:defPPr algn="ctr">
          <a:lnSpc>
            <a:spcPct val="90000"/>
          </a:lnSpc>
          <a:defRPr sz="1200" dirty="0" err="1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3DDB8A8EE0D0A4F9224919E1EE291EC" ma:contentTypeVersion="15" ma:contentTypeDescription="Crie um novo documento." ma:contentTypeScope="" ma:versionID="a7dd9013c021f92088c1360af5959270">
  <xsd:schema xmlns:xsd="http://www.w3.org/2001/XMLSchema" xmlns:xs="http://www.w3.org/2001/XMLSchema" xmlns:p="http://schemas.microsoft.com/office/2006/metadata/properties" xmlns:ns3="df04f808-34aa-4ec7-b570-9235d45eff31" xmlns:ns4="78bc998a-26d0-41a5-a3ff-3844a0b5771c" targetNamespace="http://schemas.microsoft.com/office/2006/metadata/properties" ma:root="true" ma:fieldsID="8944bfdb6d06a823b968d9cbceee66e0" ns3:_="" ns4:_="">
    <xsd:import namespace="df04f808-34aa-4ec7-b570-9235d45eff31"/>
    <xsd:import namespace="78bc998a-26d0-41a5-a3ff-3844a0b5771c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Location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04f808-34aa-4ec7-b570-9235d45eff3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de Dica de Compartilhamento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bc998a-26d0-41a5-a3ff-3844a0b577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78bc998a-26d0-41a5-a3ff-3844a0b5771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8126F3F-47FE-4DF9-8D43-AB62B29D44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f04f808-34aa-4ec7-b570-9235d45eff31"/>
    <ds:schemaRef ds:uri="78bc998a-26d0-41a5-a3ff-3844a0b577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46A17A6-6A08-4438-A500-D35F3E05096C}">
  <ds:schemaRefs>
    <ds:schemaRef ds:uri="http://purl.org/dc/terms/"/>
    <ds:schemaRef ds:uri="http://schemas.microsoft.com/office/infopath/2007/PartnerControls"/>
    <ds:schemaRef ds:uri="df04f808-34aa-4ec7-b570-9235d45eff31"/>
    <ds:schemaRef ds:uri="http://purl.org/dc/elements/1.1/"/>
    <ds:schemaRef ds:uri="http://schemas.microsoft.com/office/2006/documentManagement/types"/>
    <ds:schemaRef ds:uri="78bc998a-26d0-41a5-a3ff-3844a0b5771c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A424910-0B08-4038-A585-C178C0AD5D8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470</TotalTime>
  <Words>580</Words>
  <Application>Microsoft Office PowerPoint</Application>
  <PresentationFormat>Widescreen</PresentationFormat>
  <Paragraphs>64</Paragraphs>
  <Slides>7</Slides>
  <Notes>6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7</vt:i4>
      </vt:variant>
    </vt:vector>
  </HeadingPairs>
  <TitlesOfParts>
    <vt:vector size="14" baseType="lpstr">
      <vt:lpstr>Arial</vt:lpstr>
      <vt:lpstr>Calibri</vt:lpstr>
      <vt:lpstr>Petrobras Sans</vt:lpstr>
      <vt:lpstr>Times New Roman</vt:lpstr>
      <vt:lpstr>Office Theme</vt:lpstr>
      <vt:lpstr>4_Tema_conteúdo</vt:lpstr>
      <vt:lpstr>3_Tema_conteúdo</vt:lpstr>
      <vt:lpstr>Apresentação do PowerPoint</vt:lpstr>
      <vt:lpstr>Apresentação do PowerPoint</vt:lpstr>
      <vt:lpstr>   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MLuiza Soares</dc:creator>
  <cp:lastModifiedBy>andrea dunningham</cp:lastModifiedBy>
  <cp:revision>7</cp:revision>
  <dcterms:created xsi:type="dcterms:W3CDTF">2021-12-09T20:52:11Z</dcterms:created>
  <dcterms:modified xsi:type="dcterms:W3CDTF">2023-01-27T14:44:04Z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0x01010083DDB8A8EE0D0A4F9224919E1EE291EC</vt:lpwstr>
  </property>
</Properties>
</file>